
<file path=[Content_Types].xml><?xml version="1.0" encoding="utf-8"?>
<Types xmlns="http://schemas.openxmlformats.org/package/2006/content-types">
  <Default Extension="png" ContentType="image/png"/>
  <Default Extension="xml" ContentType="application/xml"/>
  <Default Extension="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0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9.xml" ContentType="application/vnd.openxmlformats-officedocument.presentationml.slide+xml"/>
  <Override PartName="/docProps/app.xml" ContentType="application/vnd.openxmlformats-officedocument.extended-properties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11.xml" ContentType="application/vnd.openxmlformats-officedocument.presentationml.slide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charts/chart1.xml" ContentType="application/vnd.openxmlformats-officedocument.drawingml.chart+xml"/>
  <Override PartName="/ppt/tableStyles.xml" ContentType="application/vnd.openxmlformats-officedocument.presentationml.tableStyles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 standalone="yes"?><Relationships xmlns="http://schemas.openxmlformats.org/package/2006/relationships"><Relationship Id="rId2" Type="http://schemas.openxmlformats.org/officeDocument/2006/relationships/extended-properties" Target="docProps/app.xml" /><Relationship Id="rId1" Type="http://schemas.openxmlformats.org/package/2006/relationships/metadata/core-properties" Target="docProps/core.xml" /><Relationship Id="rId0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1">
  <p:sldMasterIdLst>
    <p:sldMasterId id="2147483648" r:id="rId0"/>
  </p:sldMasterIdLst>
  <p:sldIdLst>
    <p:sldId id="256" r:id="rId1"/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 type="screen16x9"/>
  <p:notesSz cx="6858000" cy="9144000"/>
  <p:embeddedFontLst/>
  <p:defaultTextStyle>
    <a:lvl1pPr marL="0" lvl="0" algn="l" defTabSz="914400">
      <a:defRPr sz="1800" kern="1200">
        <a:solidFill>
          <a:schemeClr val="tx1"/>
        </a:solidFill>
        <a:latin typeface="Arial"/>
        <a:ea typeface="微软雅黑"/>
      </a:defRPr>
    </a:lvl1pPr>
    <a:lvl2pPr marL="457200" lvl="1" algn="l" defTabSz="914400">
      <a:defRPr sz="1800" kern="1200">
        <a:solidFill>
          <a:schemeClr val="tx1"/>
        </a:solidFill>
        <a:latin typeface="Arial"/>
        <a:ea typeface="微软雅黑"/>
      </a:defRPr>
    </a:lvl2pPr>
    <a:lvl3pPr marL="914400" lvl="2" algn="l" defTabSz="914400">
      <a:defRPr sz="1800" kern="1200">
        <a:solidFill>
          <a:schemeClr val="tx1"/>
        </a:solidFill>
        <a:latin typeface="Arial"/>
        <a:ea typeface="微软雅黑"/>
      </a:defRPr>
    </a:lvl3pPr>
    <a:lvl4pPr marL="1371600" lvl="3" algn="l" defTabSz="914400">
      <a:defRPr sz="1800" kern="1200">
        <a:solidFill>
          <a:schemeClr val="tx1"/>
        </a:solidFill>
        <a:latin typeface="Arial"/>
        <a:ea typeface="微软雅黑"/>
      </a:defRPr>
    </a:lvl4pPr>
    <a:lvl5pPr marL="1828800" lvl="4" algn="l" defTabSz="914400">
      <a:defRPr sz="1800" kern="1200">
        <a:solidFill>
          <a:schemeClr val="tx1"/>
        </a:solidFill>
        <a:latin typeface="Arial"/>
        <a:ea typeface="微软雅黑"/>
      </a:defRPr>
    </a:lvl5pPr>
    <a:lvl6pPr marL="2286000" lvl="5" algn="l" defTabSz="914400">
      <a:defRPr sz="1800" kern="1200">
        <a:solidFill>
          <a:schemeClr val="tx1"/>
        </a:solidFill>
        <a:latin typeface="Arial"/>
        <a:ea typeface="微软雅黑"/>
      </a:defRPr>
    </a:lvl6pPr>
    <a:lvl7pPr marL="2743200" lvl="6" algn="l" defTabSz="914400">
      <a:defRPr sz="1800" kern="1200">
        <a:solidFill>
          <a:schemeClr val="tx1"/>
        </a:solidFill>
        <a:latin typeface="Arial"/>
        <a:ea typeface="微软雅黑"/>
      </a:defRPr>
    </a:lvl7pPr>
    <a:lvl8pPr marL="3200400" lvl="7" algn="l" defTabSz="914400">
      <a:defRPr sz="1800" kern="1200">
        <a:solidFill>
          <a:schemeClr val="tx1"/>
        </a:solidFill>
        <a:latin typeface="Arial"/>
        <a:ea typeface="微软雅黑"/>
      </a:defRPr>
    </a:lvl8pPr>
    <a:lvl9pPr marL="3657600" lvl="8" algn="l" defTabSz="914400">
      <a:defRPr sz="1800" kern="1200">
        <a:solidFill>
          <a:schemeClr val="tx1"/>
        </a:solidFill>
        <a:latin typeface="Arial"/>
        <a:ea typeface="微软雅黑"/>
      </a:defRPr>
    </a:lvl9pPr>
  </p:defaultTextStyle>
</p:presentation>
</file>

<file path=ppt/tableStyles.xml><?xml version="1.0" encoding="utf-8"?>
<a:tblStyleLst xmlns:a="http://schemas.openxmlformats.org/drawingml/2006/main" def="{5C22544A-7EE6-4342-B048-85BDC9FD1C3A}">
  <a:tblStyle styleId="{58542034-FE4F-4ADA-92B8-4CA66D0F0DF3}" styleName="腾讯文档-基本">
    <a:wholeTbl>
      <a:tcTxStyle>
        <a:fontRef idx="minor"/>
        <a:srgbClr val="000000"/>
      </a:tcTxStyle>
      <a:tcStyle>
        <a:tcBdr>
          <a:left>
            <a:ln w="12700" cmpd="sng">
              <a:solidFill>
                <a:srgbClr val="999999"/>
              </a:solidFill>
            </a:ln>
          </a:left>
          <a:right>
            <a:ln w="12700" cmpd="sng">
              <a:solidFill>
                <a:srgbClr val="999999"/>
              </a:solidFill>
            </a:ln>
          </a:right>
          <a:top>
            <a:ln w="12700" cmpd="sng">
              <a:solidFill>
                <a:srgbClr val="999999"/>
              </a:solidFill>
            </a:ln>
          </a:top>
          <a:bottom>
            <a:ln w="12700" cmpd="sng">
              <a:solidFill>
                <a:srgbClr val="999999"/>
              </a:solidFill>
            </a:ln>
          </a:bottom>
          <a:insideH>
            <a:ln w="12700" cmpd="sng">
              <a:solidFill>
                <a:srgbClr val="999999"/>
              </a:solidFill>
            </a:ln>
          </a:insideH>
          <a:insideV>
            <a:ln w="12700" cmpd="sng">
              <a:solidFill>
                <a:srgbClr val="999999"/>
              </a:solidFill>
            </a:ln>
          </a:insideV>
        </a:tcBdr>
        <a:fill>
          <a:solidFill>
            <a:srgbClr val="FFFFFF"/>
          </a:solidFill>
        </a:fill>
      </a:tcStyle>
    </a:wholeTbl>
  </a:tblStyle>
</a:tblStyleLst>
</file>

<file path=ppt/_rels/presentation.xml.rels><?xml version="1.0" encoding="UTF-8" standalone="yes"?><Relationships xmlns="http://schemas.openxmlformats.org/package/2006/relationships"><Relationship Id="rId9" Type="http://schemas.openxmlformats.org/officeDocument/2006/relationships/slide" Target="slides/slide9.xml" /><Relationship Id="rId0" Type="http://schemas.openxmlformats.org/officeDocument/2006/relationships/slideMaster" Target="slideMasters/slideMaster1.xml" /><Relationship Id="rId1" Type="http://schemas.openxmlformats.org/officeDocument/2006/relationships/slide" Target="slides/slide1.xml" /><Relationship Id="rId7" Type="http://schemas.openxmlformats.org/officeDocument/2006/relationships/slide" Target="slides/slide7.xml" /><Relationship Id="rId3" Type="http://schemas.openxmlformats.org/officeDocument/2006/relationships/slide" Target="slides/slide3.xml" /><Relationship Id="rId2" Type="http://schemas.openxmlformats.org/officeDocument/2006/relationships/slide" Target="slides/slide2.xml" /><Relationship Id="rId8" Type="http://schemas.openxmlformats.org/officeDocument/2006/relationships/slide" Target="slides/slide8.xml" /><Relationship Id="rId6" Type="http://schemas.openxmlformats.org/officeDocument/2006/relationships/slide" Target="slides/slide6.xml" /><Relationship Id="rId12" Type="http://schemas.openxmlformats.org/officeDocument/2006/relationships/tableStyles" Target="tableStyles.xml" /><Relationship Id="rId11" Type="http://schemas.openxmlformats.org/officeDocument/2006/relationships/slide" Target="slides/slide11.xml" /><Relationship Id="rId5" Type="http://schemas.openxmlformats.org/officeDocument/2006/relationships/slide" Target="slides/slide5.xml" /><Relationship Id="rId10" Type="http://schemas.openxmlformats.org/officeDocument/2006/relationships/slide" Target="slides/slide10.xml" /><Relationship Id="rId4" Type="http://schemas.openxmlformats.org/officeDocument/2006/relationships/slide" Target="slides/slide4.xml" /></Relationships>
</file>

<file path=ppt/slideLayouts/_rels/slideLayout1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10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11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2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3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4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5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6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7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8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9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lvl="0" algn="ctr">
              <a:defRPr sz="6000"/>
            </a:lvl1pPr>
          </a:lstStyle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3" name="副标题 2"/>
          <p:cNvSpPr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pPr/>
            <a:r>
              <a:rPr lang="zh-CN" altLang="zh-CN"/>
              <a:t>单击此处编辑母版副标题样式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p="http://schemas.openxmlformats.org/presentationml/2006/main">
  <p:cSld name="标题和竖排文字"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36" name="竖排文字占位符 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p="http://schemas.openxmlformats.org/presentationml/2006/main">
  <p:cSld name="竖排标题与文本">
    <p:spTree>
      <p:nvGrpSpPr>
        <p:cNvPr id="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竖排标题 1"/>
          <p:cNvSpPr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9" name="竖排文字占位符 2"/>
          <p:cNvSpPr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>
  <p:cSld name="标题和内容">
    <p:spTree>
      <p:nvGrpSpPr>
        <p:cNvPr id="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6" name="内容占位符 2"/>
          <p:cNvSpPr/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p="http://schemas.openxmlformats.org/presentationml/2006/main">
  <p:cSld name="节标题">
    <p:spTree>
      <p:nvGrpSpPr>
        <p:cNvPr id="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 lvl="0">
              <a:defRPr sz="6000"/>
            </a:lvl1pPr>
          </a:lstStyle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12" name="文本占位符 2"/>
          <p:cNvSpPr/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p="http://schemas.openxmlformats.org/presentationml/2006/main">
  <p:cSld name="两栏内容"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15" name="内容占位符 2"/>
          <p:cNvSpPr/>
          <p:nvPr>
            <p:ph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  <p:sp>
        <p:nvSpPr>
          <p:cNvPr id="16" name="内容占位符 3"/>
          <p:cNvSpPr/>
          <p:nvPr>
            <p:ph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p="http://schemas.openxmlformats.org/presentationml/2006/main">
  <p:cSld name="比较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19" name="文本占位符 2"/>
          <p:cNvSpPr/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lvl="0" indent="0">
              <a:buNone/>
              <a:defRPr sz="2400" b="true"/>
            </a:lvl1pPr>
            <a:lvl2pPr marL="457200" lvl="1" indent="0">
              <a:buNone/>
              <a:defRPr sz="2000" b="true"/>
            </a:lvl2pPr>
            <a:lvl3pPr marL="914400" lvl="2" indent="0">
              <a:buNone/>
              <a:defRPr sz="1800" b="true"/>
            </a:lvl3pPr>
            <a:lvl4pPr marL="1371600" lvl="3" indent="0">
              <a:buNone/>
              <a:defRPr sz="1600" b="true"/>
            </a:lvl4pPr>
            <a:lvl5pPr marL="1828800" lvl="4" indent="0">
              <a:buNone/>
              <a:defRPr sz="1600" b="true"/>
            </a:lvl5pPr>
            <a:lvl6pPr marL="2286000" lvl="5" indent="0">
              <a:buNone/>
              <a:defRPr sz="1600" b="true"/>
            </a:lvl6pPr>
            <a:lvl7pPr marL="2743200" lvl="6" indent="0">
              <a:buNone/>
              <a:defRPr sz="1600" b="true"/>
            </a:lvl7pPr>
            <a:lvl8pPr marL="3200400" lvl="7" indent="0">
              <a:buNone/>
              <a:defRPr sz="1600" b="true"/>
            </a:lvl8pPr>
            <a:lvl9pPr marL="3657600" lvl="8" indent="0">
              <a:buNone/>
              <a:defRPr sz="1600" b="true"/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</p:txBody>
      </p:sp>
      <p:sp>
        <p:nvSpPr>
          <p:cNvPr id="20" name="内容占位符 3"/>
          <p:cNvSpPr/>
          <p:nvPr>
            <p:ph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  <p:sp>
        <p:nvSpPr>
          <p:cNvPr id="21" name="文本占位符 4"/>
          <p:cNvSpPr/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lvl="0" indent="0">
              <a:buNone/>
              <a:defRPr sz="2400" b="true"/>
            </a:lvl1pPr>
            <a:lvl2pPr marL="457200" lvl="1" indent="0">
              <a:buNone/>
              <a:defRPr sz="2000" b="true"/>
            </a:lvl2pPr>
            <a:lvl3pPr marL="914400" lvl="2" indent="0">
              <a:buNone/>
              <a:defRPr sz="1800" b="true"/>
            </a:lvl3pPr>
            <a:lvl4pPr marL="1371600" lvl="3" indent="0">
              <a:buNone/>
              <a:defRPr sz="1600" b="true"/>
            </a:lvl4pPr>
            <a:lvl5pPr marL="1828800" lvl="4" indent="0">
              <a:buNone/>
              <a:defRPr sz="1600" b="true"/>
            </a:lvl5pPr>
            <a:lvl6pPr marL="2286000" lvl="5" indent="0">
              <a:buNone/>
              <a:defRPr sz="1600" b="true"/>
            </a:lvl6pPr>
            <a:lvl7pPr marL="2743200" lvl="6" indent="0">
              <a:buNone/>
              <a:defRPr sz="1600" b="true"/>
            </a:lvl7pPr>
            <a:lvl8pPr marL="3200400" lvl="7" indent="0">
              <a:buNone/>
              <a:defRPr sz="1600" b="true"/>
            </a:lvl8pPr>
            <a:lvl9pPr marL="3657600" lvl="8" indent="0">
              <a:buNone/>
              <a:defRPr sz="1600" b="true"/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</p:txBody>
      </p:sp>
      <p:sp>
        <p:nvSpPr>
          <p:cNvPr id="22" name="内容占位符 5"/>
          <p:cNvSpPr/>
          <p:nvPr>
            <p:ph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p="http://schemas.openxmlformats.org/presentationml/2006/main">
  <p:cSld name="仅标题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p="http://schemas.openxmlformats.org/presentationml/2006/main">
  <p:cSld name="空白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p="http://schemas.openxmlformats.org/presentationml/2006/main">
  <p:cSld name="内容与标题"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标题 1"/>
          <p:cNvSpPr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lvl="0">
              <a:defRPr sz="3200"/>
            </a:lvl1pPr>
          </a:lstStyle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28" name="内容占位符 2"/>
          <p:cNvSpPr/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  <p:sp>
        <p:nvSpPr>
          <p:cNvPr id="29" name="文本占位符 3"/>
          <p:cNvSpPr/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p="http://schemas.openxmlformats.org/presentationml/2006/main">
  <p:cSld name="图片与标题"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 1"/>
          <p:cNvSpPr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lvl="0">
              <a:defRPr sz="3200"/>
            </a:lvl1pPr>
          </a:lstStyle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32" name="图片占位符 2"/>
          <p:cNvSpPr/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pPr/>
            <a:endParaRPr lang="zh-CN" altLang="zh-CN"/>
          </a:p>
        </p:txBody>
      </p:sp>
      <p:sp>
        <p:nvSpPr>
          <p:cNvPr id="33" name="文本占位符 3"/>
          <p:cNvSpPr/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9" Type="http://schemas.openxmlformats.org/officeDocument/2006/relationships/slideLayout" Target="../slideLayouts/slideLayout10.xml" /><Relationship Id="rId8" Type="http://schemas.openxmlformats.org/officeDocument/2006/relationships/slideLayout" Target="../slideLayouts/slideLayout9.xml" /><Relationship Id="rId7" Type="http://schemas.openxmlformats.org/officeDocument/2006/relationships/slideLayout" Target="../slideLayouts/slideLayout8.xml" /><Relationship Id="rId2" Type="http://schemas.openxmlformats.org/officeDocument/2006/relationships/slideLayout" Target="../slideLayouts/slideLayout3.xml" /><Relationship Id="rId4" Type="http://schemas.openxmlformats.org/officeDocument/2006/relationships/slideLayout" Target="../slideLayouts/slideLayout5.xml" /><Relationship Id="rId6" Type="http://schemas.openxmlformats.org/officeDocument/2006/relationships/slideLayout" Target="../slideLayouts/slideLayout7.xml" /><Relationship Id="rId5" Type="http://schemas.openxmlformats.org/officeDocument/2006/relationships/slideLayout" Target="../slideLayouts/slideLayout6.xml" /><Relationship Id="rId10" Type="http://schemas.openxmlformats.org/officeDocument/2006/relationships/slideLayout" Target="../slideLayouts/slideLayout11.xml" /><Relationship Id="rId3" Type="http://schemas.openxmlformats.org/officeDocument/2006/relationships/slideLayout" Target="../slideLayouts/slideLayout4.xml" /><Relationship Id="rId11" Type="http://schemas.openxmlformats.org/officeDocument/2006/relationships/theme" Target="../theme/theme1.xml" /><Relationship Id="rId1" Type="http://schemas.openxmlformats.org/officeDocument/2006/relationships/slideLayout" Target="../slideLayouts/slideLayout2.xml" /><Relationship Id="rId0" Type="http://schemas.openxmlformats.org/officeDocument/2006/relationships/slideLayout" Target="../slideLayouts/slideLayout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D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3" name="文本占位符 2"/>
          <p:cNvSpPr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0"/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微软雅黑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Arial"/>
          <a:ea typeface="微软雅黑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Arial"/>
          <a:ea typeface="微软雅黑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Arial"/>
          <a:ea typeface="微软雅黑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Arial"/>
          <a:ea typeface="微软雅黑"/>
        </a:defRPr>
      </a:lvl1pPr>
      <a:lvl2pPr marL="457200" lvl="1" algn="l" defTabSz="914400">
        <a:defRPr sz="1800" kern="1200">
          <a:solidFill>
            <a:schemeClr val="tx1"/>
          </a:solidFill>
          <a:latin typeface="Arial"/>
          <a:ea typeface="微软雅黑"/>
        </a:defRPr>
      </a:lvl2pPr>
      <a:lvl3pPr marL="914400" lvl="2" algn="l" defTabSz="914400">
        <a:defRPr sz="1800" kern="1200">
          <a:solidFill>
            <a:schemeClr val="tx1"/>
          </a:solidFill>
          <a:latin typeface="Arial"/>
          <a:ea typeface="微软雅黑"/>
        </a:defRPr>
      </a:lvl3pPr>
      <a:lvl4pPr marL="1371600" lvl="3" algn="l" defTabSz="914400">
        <a:defRPr sz="1800" kern="1200">
          <a:solidFill>
            <a:schemeClr val="tx1"/>
          </a:solidFill>
          <a:latin typeface="Arial"/>
          <a:ea typeface="微软雅黑"/>
        </a:defRPr>
      </a:lvl4pPr>
      <a:lvl5pPr marL="1828800" lvl="4" algn="l" defTabSz="914400">
        <a:defRPr sz="1800" kern="1200">
          <a:solidFill>
            <a:schemeClr val="tx1"/>
          </a:solidFill>
          <a:latin typeface="Arial"/>
          <a:ea typeface="微软雅黑"/>
        </a:defRPr>
      </a:lvl5pPr>
      <a:lvl6pPr marL="2286000" lvl="5" algn="l" defTabSz="914400">
        <a:defRPr sz="1800" kern="1200">
          <a:solidFill>
            <a:schemeClr val="tx1"/>
          </a:solidFill>
          <a:latin typeface="Arial"/>
          <a:ea typeface="微软雅黑"/>
        </a:defRPr>
      </a:lvl6pPr>
      <a:lvl7pPr marL="2743200" lvl="6" algn="l" defTabSz="914400">
        <a:defRPr sz="1800" kern="1200">
          <a:solidFill>
            <a:schemeClr val="tx1"/>
          </a:solidFill>
          <a:latin typeface="Arial"/>
          <a:ea typeface="微软雅黑"/>
        </a:defRPr>
      </a:lvl7pPr>
      <a:lvl8pPr marL="3200400" lvl="7" algn="l" defTabSz="914400">
        <a:defRPr sz="1800" kern="1200">
          <a:solidFill>
            <a:schemeClr val="tx1"/>
          </a:solidFill>
          <a:latin typeface="Arial"/>
          <a:ea typeface="微软雅黑"/>
        </a:defRPr>
      </a:lvl8pPr>
      <a:lvl9pPr marL="3657600" lvl="8" algn="l" defTabSz="914400">
        <a:defRPr sz="1800" kern="1200">
          <a:solidFill>
            <a:schemeClr val="tx1"/>
          </a:solidFill>
          <a:latin typeface="Arial"/>
          <a:ea typeface="微软雅黑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image" Target="media/image1.png" /><Relationship Id="rId0" Type="http://schemas.openxmlformats.org/officeDocument/2006/relationships/slideLayout" Target="../slideLayouts/slideLayout7.xml" /></Relationships>
</file>

<file path=ppt/slides/_rels/slide10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10.xml" 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image" Target="media/image1.png" /><Relationship Id="rId0" Type="http://schemas.openxmlformats.org/officeDocument/2006/relationships/slideLayout" Target="../slideLayouts/slideLayout7.xml" 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image" Target="media/image1.png" /><Relationship Id="rId0" Type="http://schemas.openxmlformats.org/officeDocument/2006/relationships/slideLayout" Target="../slideLayouts/slideLayout7.xml" 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image" Target="media/image2.png" /><Relationship Id="rId0" Type="http://schemas.openxmlformats.org/officeDocument/2006/relationships/slideLayout" Target="../slideLayouts/slideLayout7.xml" 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5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7.xml" /></Relationships>
</file>

<file path=ppt/slides/_rels/slide6.xml.rels><?xml version="1.0" encoding="UTF-8" standalone="yes"?><Relationships xmlns="http://schemas.openxmlformats.org/package/2006/relationships"><Relationship Id="rId3" Type="http://schemas.openxmlformats.org/officeDocument/2006/relationships/image" Target="media/image6.png" /><Relationship Id="rId2" Type="http://schemas.openxmlformats.org/officeDocument/2006/relationships/image" Target="media/image5.png" /><Relationship Id="rId4" Type="http://schemas.openxmlformats.org/officeDocument/2006/relationships/image" Target="media/image7.png" /><Relationship Id="rId1" Type="http://schemas.openxmlformats.org/officeDocument/2006/relationships/image" Target="media/image4.png" /><Relationship Id="rId5" Type="http://schemas.openxmlformats.org/officeDocument/2006/relationships/image" Target="media/image8.png" /><Relationship Id="rId0" Type="http://schemas.openxmlformats.org/officeDocument/2006/relationships/slideLayout" Target="../slideLayouts/slideLayout7.xml" /></Relationships>
</file>

<file path=ppt/slides/_rels/slide7.xml.rels><?xml version="1.0" encoding="UTF-8" standalone="yes"?><Relationships xmlns="http://schemas.openxmlformats.org/package/2006/relationships"><Relationship Id="rId2" Type="http://schemas.openxmlformats.org/officeDocument/2006/relationships/image" Target="media/image9.png" /><Relationship Id="rId1" Type="http://schemas.openxmlformats.org/officeDocument/2006/relationships/slideLayout" Target="../slideLayouts/slideLayout10.xml" /><Relationship Id="rId0" Type="http://schemas.openxmlformats.org/officeDocument/2006/relationships/chart" Target="charts/chart1.xml" 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image" Target="media/image10.png" /><Relationship Id="rId0" Type="http://schemas.openxmlformats.org/officeDocument/2006/relationships/slideLayout" Target="../slideLayouts/slideLayout10.xml" /></Relationships>
</file>

<file path=ppt/slides/_rels/slide9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7.xml" /></Relationships>
</file>

<file path=ppt/slides/charts/chart1.xml><?xml version="1.0" encoding="utf-8"?>
<c:chartSpace xmlns:c="http://schemas.openxmlformats.org/drawingml/2006/chart" xmlns:a="http://schemas.openxmlformats.org/drawingml/2006/main">
  <c:date1904 val="false"/>
  <c:roundedCorners val="false"/>
  <c:chart>
    <c:title>
      <c:tx>
        <c:rich>
          <a:bodyPr/>
          <a:lstStyle/>
          <a:p>
            <a:pPr lvl="1" algn="ctr">
              <a:defRPr sz="1862" b="false" i="false" strike="noStrike">
                <a:solidFill>
                  <a:srgbClr val="595959"/>
                </a:solidFill>
              </a:defRPr>
            </a:pPr>
            <a:r>
              <a:rPr lang="zh-CN" altLang="zh-CN" sz="2202" b="true" i="false" strike="noStrike">
                <a:solidFill>
                  <a:srgbClr val="FDFCFC"/>
                </a:solidFill>
              </a:rPr>
              <a:t>上线后</a:t>
            </a:r>
            <a:r>
              <a:rPr lang="zh-CN" altLang="zh-CN" sz="2202" b="true" i="false" strike="noStrike">
                <a:solidFill>
                  <a:srgbClr val="FDFCFC"/>
                </a:solidFill>
              </a:rPr>
              <a:t>访问量</a:t>
            </a:r>
          </a:p>
        </c:rich>
      </c:tx>
      <c:overlay val="false"/>
      <c:spPr>
        <a:noFill/>
        <a:ln>
          <a:noFill/>
        </a:ln>
        <a:effectLst/>
      </c:spPr>
      <c:txPr>
        <a:bodyPr/>
        <a:lstStyle/>
        <a:p>
          <a:pPr>
            <a:defRPr sz="1862" b="false" i="false" strike="noStrike">
              <a:solidFill>
                <a:schemeClr val="tx1">
                  <a:lumMod val="65000"/>
                  <a:lumOff val="35000"/>
                </a:schemeClr>
              </a:solidFill>
            </a:defRPr>
          </a:pPr>
          <a:endParaRPr lang="zh-CN" altLang="zh-CN"/>
        </a:p>
      </c:txPr>
    </c:title>
    <c:plotArea>
      <c:lineChart>
        <c:grouping val="standard"/>
        <c:varyColors val="false"/>
        <c:ser>
          <c:idx val="0"/>
          <c:order val="0"/>
          <c:tx>
            <c:strRef>
              <c:f>sheet</c:f>
              <c:strCache>
                <c:ptCount val="1"/>
                <c:pt idx="0">
                  <c:v>用户访问量</c:v>
                </c:pt>
              </c:strCache>
            </c:strRef>
          </c:tx>
          <c:spPr>
            <a:ln w="28575" cap="rnd">
              <a:round/>
            </a:ln>
          </c:spPr>
          <c:dPt>
            <c:idx val="4"/>
            <c:spPr>
              <a:noFill/>
              <a:ln/>
            </c:spPr>
          </c:dPt>
          <c:cat>
            <c:strRef>
              <c:strCache>
                <c:ptCount val="4"/>
                <c:pt idx="0">
                  <c:v>11.3</c:v>
                </c:pt>
                <c:pt idx="1">
                  <c:v>11.6</c:v>
                </c:pt>
                <c:pt idx="2">
                  <c:v>11.9</c:v>
                </c:pt>
                <c:pt idx="3">
                  <c:v>11.12</c:v>
                </c:pt>
              </c:strCache>
            </c:strRef>
          </c:cat>
          <c:val>
            <c:numRef>
              <c:numCache>
                <c:formatCode>General</c:formatCode>
                <c:ptCount val="4"/>
                <c:pt idx="0">
                  <c:v>3000</c:v>
                </c:pt>
                <c:pt idx="1">
                  <c:v>15000</c:v>
                </c:pt>
                <c:pt idx="2">
                  <c:v>40000</c:v>
                </c:pt>
                <c:pt idx="3">
                  <c:v>53000</c:v>
                </c:pt>
              </c:numCache>
            </c:numRef>
          </c:val>
          <c:smooth val="false"/>
        </c:ser>
        <c:axId val="56398728"/>
        <c:axId val="56398729"/>
      </c:lineChart>
      <c:catAx>
        <c:axId val="56398728"/>
        <c:scaling>
          <c:orientation val="minMax"/>
        </c:scaling>
        <c:delete val="false"/>
        <c:axPos val="b"/>
        <c:numFmt formatCode="General" sourceLinked="false"/>
        <c:majorTickMark val="none"/>
        <c:minorTickMark val="none"/>
        <c:tickLblPos val="nextTo"/>
        <c:spPr>
          <a:noFill/>
          <a:ln w="9525" cap="flat">
            <a:solidFill>
              <a:srgbClr val="D9D9D9"/>
            </a:solidFill>
            <a:round/>
          </a:ln>
          <a:effectLst/>
        </c:spPr>
        <c:txPr>
          <a:bodyPr/>
          <a:lstStyle/>
          <a:p>
            <a:pPr>
              <a:defRPr sz="1797" b="true" i="false" strike="noStrike">
                <a:solidFill>
                  <a:srgbClr val="FFFEFE"/>
                </a:solidFill>
              </a:defRPr>
            </a:pPr>
            <a:endParaRPr lang="zh-CN" altLang="zh-CN"/>
          </a:p>
        </c:txPr>
        <c:crossAx val="56398729"/>
      </c:catAx>
      <c:valAx>
        <c:axId val="56398729"/>
        <c:scaling>
          <c:orientation val="minMax"/>
        </c:scaling>
        <c:delete val="false"/>
        <c:axPos val="l"/>
        <c:majorGridlines>
          <c:spPr>
            <a:noFill/>
            <a:ln w="9525" cap="flat">
              <a:solidFill>
                <a:srgbClr val="D9D9D9"/>
              </a:solidFill>
              <a:round/>
            </a:ln>
            <a:effectLst/>
          </c:spPr>
        </c:majorGridlines>
        <c:numFmt formatCode="General" sourceLinked="false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/>
          <a:lstStyle/>
          <a:p>
            <a:pPr>
              <a:defRPr sz="1197" b="false" i="false" strike="noStrike">
                <a:solidFill>
                  <a:srgbClr val="fff9f9"/>
                </a:solidFill>
              </a:defRPr>
            </a:pPr>
            <a:endParaRPr lang="zh-CN" altLang="zh-CN"/>
          </a:p>
        </c:txPr>
        <c:crossAx val="56398728"/>
        <c:crossBetween val="between"/>
      </c:valAx>
      <c:spPr/>
    </c:plotArea>
    <c:legend>
      <c:legendPos val="b"/>
      <c:overlay val="false"/>
      <c:spPr>
        <a:noFill/>
        <a:ln>
          <a:noFill/>
        </a:ln>
        <a:effectLst/>
      </c:spPr>
      <c:txPr>
        <a:bodyPr/>
        <a:lstStyle/>
        <a:p>
          <a:pPr>
            <a:defRPr sz="1197" b="false" i="false" strike="noStrike">
              <a:solidFill>
                <a:schemeClr val="tx1">
                  <a:lumMod val="65000"/>
                  <a:lumOff val="35000"/>
                </a:schemeClr>
              </a:solidFill>
            </a:defRPr>
          </a:pPr>
          <a:endParaRPr lang="zh-CN" altLang="zh-CN"/>
        </a:p>
      </c:txPr>
    </c:legend>
  </c:chart>
</c:chartSpace>
</file>

<file path=ppt/slides/media/>
</file>

<file path=ppt/slides/media/image1.png>
</file>

<file path=ppt/slides/media/image10.png>
</file>

<file path=ppt/slides/media/image2.png>
</file>

<file path=ppt/slides/media/image3.png>
</file>

<file path=ppt/slides/media/image4.png>
</file>

<file path=ppt/slides/media/image5.png>
</file>

<file path=ppt/slides/media/image6.png>
</file>

<file path=ppt/slides/media/image7.png>
</file>

<file path=ppt/slides/media/image8.png>
</file>

<file path=ppt/slides/media/image9.png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9"/>
          <p:cNvPicPr>
            <a:picLocks noChangeAspect="true"/>
          </p:cNvPicPr>
          <p:nvPr/>
        </p:nvPicPr>
        <p:blipFill>
          <a:blip r:embed="rId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3" name="组合 32"/>
          <p:cNvGrpSpPr/>
          <p:nvPr/>
        </p:nvGrpSpPr>
        <p:grpSpPr>
          <a:xfrm>
            <a:off x="4649206" y="5853590"/>
            <a:ext cx="2749550" cy="514350"/>
            <a:chOff x="452941" y="6063684"/>
            <a:chExt cx="2749550" cy="514350"/>
          </a:xfrm>
        </p:grpSpPr>
        <p:sp>
          <p:nvSpPr>
            <p:cNvPr id="4" name="矩形 5"/>
            <p:cNvSpPr/>
            <p:nvPr/>
          </p:nvSpPr>
          <p:spPr>
            <a:xfrm rot="0">
              <a:off x="452923" y="6063690"/>
              <a:ext cx="2749550" cy="5143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en-US" sz="2800">
                  <a:solidFill>
                    <a:srgbClr val="FFFFFF"/>
                  </a:solidFill>
                </a:rPr>
                <a:t>https://web5.ink/</a:t>
              </a:r>
              <a:endParaRPr/>
            </a:p>
          </p:txBody>
        </p:sp>
        <p:cxnSp>
          <p:nvCxnSpPr>
            <p:cNvPr id="5" name="直接连接符 8"/>
            <p:cNvCxnSpPr/>
            <p:nvPr/>
          </p:nvCxnSpPr>
          <p:spPr>
            <a:xfrm>
              <a:off x="877750" y="6106160"/>
              <a:ext cx="2032000" cy="0"/>
            </a:xfrm>
            <a:prstGeom prst="line">
              <a:avLst/>
            </a:prstGeom>
            <a:ln w="6350">
              <a:solidFill>
                <a:schemeClr val="bg1">
                  <a:lumMod val="95000"/>
                </a:schemeClr>
              </a:solidFill>
              <a:prstDash val="solid"/>
              <a:miter/>
            </a:ln>
          </p:spPr>
        </p:cxnSp>
      </p:grpSp>
      <p:sp>
        <p:nvSpPr>
          <p:cNvPr id="6" name="文本框 3"/>
          <p:cNvSpPr txBox="true"/>
          <p:nvPr/>
        </p:nvSpPr>
        <p:spPr>
          <a:xfrm>
            <a:off x="4518164" y="1328559"/>
            <a:ext cx="315567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en-US">
                <a:solidFill>
                  <a:schemeClr val="bg1"/>
                </a:solidFill>
              </a:rPr>
              <a:t>PRODUCT INTRODUCTION</a:t>
            </a:r>
            <a:endParaRPr/>
          </a:p>
        </p:txBody>
      </p:sp>
      <p:sp>
        <p:nvSpPr>
          <p:cNvPr id="7" name="矩形 6"/>
          <p:cNvSpPr/>
          <p:nvPr/>
        </p:nvSpPr>
        <p:spPr>
          <a:xfrm rot="0">
            <a:off x="5348515" y="3175881"/>
            <a:ext cx="1646605" cy="369332"/>
          </a:xfrm>
          <a:prstGeom prst="rect">
            <a:avLst/>
          </a:prstGeom>
        </p:spPr>
        <p:txBody>
          <a:bodyPr wrap="none"/>
          <a:lstStyle/>
          <a:p>
            <a:pPr lvl="0" algn="ctr"/>
            <a:r>
              <a:rPr lang="en-US" altLang="en-US">
                <a:solidFill>
                  <a:srgbClr val="FFFFFF"/>
                </a:solidFill>
              </a:rPr>
              <a:t>Nov 13, 2023</a:t>
            </a:r>
            <a:endParaRPr/>
          </a:p>
        </p:txBody>
      </p:sp>
      <p:sp>
        <p:nvSpPr>
          <p:cNvPr id="8" name="文本框 10"/>
          <p:cNvSpPr txBox="true"/>
          <p:nvPr/>
        </p:nvSpPr>
        <p:spPr>
          <a:xfrm rot="0">
            <a:off x="3925048" y="1860073"/>
            <a:ext cx="4493538" cy="830997"/>
          </a:xfrm>
          <a:prstGeom prst="rect">
            <a:avLst/>
          </a:prstGeom>
          <a:noFill/>
        </p:spPr>
        <p:txBody>
          <a:bodyPr wrap="none"/>
          <a:lstStyle/>
          <a:p>
            <a:pPr lvl="0" algn="ctr"/>
            <a:r>
              <a:rPr lang="en-US" altLang="en-US" sz="8000" b="true">
                <a:solidFill>
                  <a:srgbClr val="FFFFFF"/>
                </a:solidFill>
              </a:rPr>
              <a:t>WEB5 </a:t>
            </a:r>
            <a:r>
              <a:rPr lang="zh-CN" altLang="zh-CN" sz="8000" b="true">
                <a:solidFill>
                  <a:srgbClr val="FFFFFF"/>
                </a:solidFill>
              </a:rPr>
              <a:t>项目介绍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>
  <p:cSld>
    <p:spTree>
      <p:nvGrpSpPr>
        <p:cNvPr id="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 sz="3200" b="true">
                <a:solidFill>
                  <a:srgbClr val="FFFFFF"/>
                </a:solidFill>
              </a:rPr>
              <a:t>我们的愿景</a:t>
            </a:r>
            <a:endParaRPr/>
          </a:p>
        </p:txBody>
      </p:sp>
      <p:sp>
        <p:nvSpPr>
          <p:cNvPr id="11" name=""/>
          <p:cNvSpPr txBox="true"/>
          <p:nvPr/>
        </p:nvSpPr>
        <p:spPr>
          <a:xfrm rot="0" flipH="false" flipV="false">
            <a:off x="2525486" y="2570298"/>
            <a:ext cx="7106194" cy="179070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/>
            <a:r>
              <a:rPr lang="zh-CN" altLang="zh-CN" sz="2800" b="true">
                <a:solidFill>
                  <a:srgbClr val="FFFFFF"/>
                </a:solidFill>
              </a:rPr>
              <a:t>集</a:t>
            </a:r>
            <a:r>
              <a:rPr lang="en-US" altLang="en-US" sz="2800" b="true">
                <a:solidFill>
                  <a:srgbClr val="FFFFFF"/>
                </a:solidFill>
              </a:rPr>
              <a:t> </a:t>
            </a:r>
            <a:r>
              <a:rPr lang="zh-CN" altLang="zh-CN" sz="2800" b="true">
                <a:solidFill>
                  <a:srgbClr val="FFFFFF"/>
                </a:solidFill>
              </a:rPr>
              <a:t>科普、教育、开发</a:t>
            </a:r>
            <a:r>
              <a:rPr lang="en-US" altLang="en-US" sz="2800" b="true">
                <a:solidFill>
                  <a:srgbClr val="FFFFFF"/>
                </a:solidFill>
              </a:rPr>
              <a:t> </a:t>
            </a:r>
            <a:r>
              <a:rPr lang="zh-CN" altLang="zh-CN" sz="2800" b="true">
                <a:solidFill>
                  <a:srgbClr val="FFFFFF"/>
                </a:solidFill>
              </a:rPr>
              <a:t>一体化的综合性平台</a:t>
            </a:r>
            <a:endParaRPr/>
          </a:p>
          <a:p>
            <a:pPr lvl="0" algn="ctr"/>
            <a:r>
              <a:rPr lang="zh-CN" altLang="zh-CN" sz="2800" b="true">
                <a:solidFill>
                  <a:srgbClr val="FFFFFF"/>
                </a:solidFill>
              </a:rPr>
              <a:t>成为多功能的意图平台</a:t>
            </a:r>
            <a:endParaRPr/>
          </a:p>
          <a:p>
            <a:pPr lvl="0" algn="ctr"/>
            <a:r>
              <a:rPr lang="zh-CN" altLang="zh-CN" sz="2800" b="true">
                <a:solidFill>
                  <a:srgbClr val="FFFFFF"/>
                </a:solidFill>
              </a:rPr>
              <a:t>在中文区以及非中文区有一定影响力</a:t>
            </a:r>
            <a:endParaRPr/>
          </a:p>
          <a:p>
            <a:pPr lvl="0" algn="ctr"/>
            <a:r>
              <a:rPr lang="zh-CN" altLang="zh-CN" sz="2800" b="true">
                <a:solidFill>
                  <a:srgbClr val="FFFFFF"/>
                </a:solidFill>
              </a:rPr>
              <a:t>结合</a:t>
            </a:r>
            <a:r>
              <a:rPr lang="en-US" altLang="en-US" sz="2800" b="true">
                <a:solidFill>
                  <a:srgbClr val="FFFFFF"/>
                </a:solidFill>
              </a:rPr>
              <a:t> AI</a:t>
            </a:r>
            <a:r>
              <a:rPr lang="zh-CN" altLang="zh-CN" sz="2800" b="true">
                <a:solidFill>
                  <a:srgbClr val="FFFFFF"/>
                </a:solidFill>
              </a:rPr>
              <a:t>，探索更多可能性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1"/>
          <p:cNvPicPr>
            <a:picLocks noChangeAspect="true"/>
          </p:cNvPicPr>
          <p:nvPr/>
        </p:nvPicPr>
        <p:blipFill>
          <a:blip r:embed="rId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4" name="文本框 7"/>
          <p:cNvSpPr txBox="true"/>
          <p:nvPr/>
        </p:nvSpPr>
        <p:spPr>
          <a:xfrm>
            <a:off x="5542002" y="1158873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zh-CN">
                <a:solidFill>
                  <a:schemeClr val="bg1"/>
                </a:solidFill>
              </a:rPr>
              <a:t>感谢观看</a:t>
            </a:r>
            <a:endParaRPr lang="en-US" altLang="en-US">
              <a:solidFill>
                <a:schemeClr val="bg1"/>
              </a:solidFill>
            </a:endParaRPr>
          </a:p>
        </p:txBody>
      </p:sp>
      <p:sp>
        <p:nvSpPr>
          <p:cNvPr id="15" name="文本框 8"/>
          <p:cNvSpPr txBox="true"/>
          <p:nvPr/>
        </p:nvSpPr>
        <p:spPr>
          <a:xfrm>
            <a:off x="4180187" y="1615343"/>
            <a:ext cx="3831626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en-US" sz="4800" b="true">
                <a:solidFill>
                  <a:schemeClr val="bg1"/>
                </a:solidFill>
              </a:rPr>
              <a:t>THANK YOU</a:t>
            </a:r>
            <a:endParaRPr lang="zh-CN" altLang="zh-CN" sz="4800" b="true">
              <a:solidFill>
                <a:schemeClr val="bg1"/>
              </a:solidFill>
            </a:endParaRPr>
          </a:p>
        </p:txBody>
      </p:sp>
      <p:cxnSp>
        <p:nvCxnSpPr>
          <p:cNvPr id="16" name="直接连接符 10"/>
          <p:cNvCxnSpPr/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  <a:prstDash val="solid"/>
            <a:miter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3"/>
          <p:cNvPicPr>
            <a:picLocks noChangeAspect="true"/>
          </p:cNvPicPr>
          <p:nvPr/>
        </p:nvPicPr>
        <p:blipFill>
          <a:blip r:embed="rId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19" name="组合 1"/>
          <p:cNvGrpSpPr/>
          <p:nvPr/>
        </p:nvGrpSpPr>
        <p:grpSpPr>
          <a:xfrm>
            <a:off x="4875153" y="881797"/>
            <a:ext cx="2441694" cy="584775"/>
            <a:chOff x="780673" y="881797"/>
            <a:chExt cx="2441694" cy="584775"/>
          </a:xfrm>
        </p:grpSpPr>
        <p:sp>
          <p:nvSpPr>
            <p:cNvPr id="20" name="文本框 15"/>
            <p:cNvSpPr txBox="true"/>
            <p:nvPr/>
          </p:nvSpPr>
          <p:spPr>
            <a:xfrm>
              <a:off x="780673" y="881797"/>
              <a:ext cx="2441694" cy="58477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3200" b="true">
                  <a:solidFill>
                    <a:schemeClr val="bg1"/>
                  </a:solidFill>
                  <a:ea typeface="微软雅黑"/>
                </a:rPr>
                <a:t>CONTENTS</a:t>
              </a:r>
              <a:endParaRPr lang="zh-CN" altLang="zh-CN" sz="3200" b="true">
                <a:solidFill>
                  <a:schemeClr val="bg1"/>
                </a:solidFill>
                <a:ea typeface="微软雅黑"/>
              </a:endParaRPr>
            </a:p>
          </p:txBody>
        </p:sp>
        <p:cxnSp>
          <p:nvCxnSpPr>
            <p:cNvPr id="21" name="直接连接符 19"/>
            <p:cNvCxnSpPr/>
            <p:nvPr/>
          </p:nvCxnSpPr>
          <p:spPr>
            <a:xfrm>
              <a:off x="874713" y="1466572"/>
              <a:ext cx="2213927" cy="0"/>
            </a:xfrm>
            <a:prstGeom prst="line">
              <a:avLst/>
            </a:prstGeom>
            <a:ln w="6350">
              <a:solidFill>
                <a:schemeClr val="bg1"/>
              </a:solidFill>
              <a:prstDash val="solid"/>
              <a:miter/>
            </a:ln>
          </p:spPr>
        </p:cxnSp>
        <p:cxnSp>
          <p:nvCxnSpPr>
            <p:cNvPr id="22" name="直接连接符 20"/>
            <p:cNvCxnSpPr/>
            <p:nvPr/>
          </p:nvCxnSpPr>
          <p:spPr>
            <a:xfrm>
              <a:off x="874713" y="881797"/>
              <a:ext cx="2213927" cy="0"/>
            </a:xfrm>
            <a:prstGeom prst="line">
              <a:avLst/>
            </a:prstGeom>
            <a:ln w="28575">
              <a:solidFill>
                <a:schemeClr val="bg1"/>
              </a:solidFill>
              <a:prstDash val="solid"/>
              <a:miter/>
            </a:ln>
          </p:spPr>
        </p:cxnSp>
      </p:grpSp>
      <p:grpSp>
        <p:nvGrpSpPr>
          <p:cNvPr id="23" name="组合 5"/>
          <p:cNvGrpSpPr/>
          <p:nvPr/>
        </p:nvGrpSpPr>
        <p:grpSpPr>
          <a:xfrm>
            <a:off x="1537593" y="3065363"/>
            <a:ext cx="1723549" cy="830997"/>
            <a:chOff x="1537593" y="2598003"/>
            <a:chExt cx="1723549" cy="830997"/>
          </a:xfrm>
        </p:grpSpPr>
        <p:sp>
          <p:nvSpPr>
            <p:cNvPr id="24" name="文本框 22"/>
            <p:cNvSpPr txBox="true"/>
            <p:nvPr/>
          </p:nvSpPr>
          <p:spPr>
            <a:xfrm>
              <a:off x="1700867" y="2598003"/>
              <a:ext cx="1397000" cy="4546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2400" b="true">
                  <a:solidFill>
                    <a:srgbClr val="FFFFFF"/>
                  </a:solidFill>
                </a:rPr>
                <a:t>项目介绍</a:t>
              </a:r>
              <a:endParaRPr/>
            </a:p>
          </p:txBody>
        </p:sp>
        <p:sp>
          <p:nvSpPr>
            <p:cNvPr id="25" name="文本框 23"/>
            <p:cNvSpPr txBox="true"/>
            <p:nvPr/>
          </p:nvSpPr>
          <p:spPr>
            <a:xfrm>
              <a:off x="1537593" y="3059668"/>
              <a:ext cx="1723549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>
                  <a:solidFill>
                    <a:schemeClr val="bg1"/>
                  </a:solidFill>
                </a:rPr>
                <a:t>INTRODUCED</a:t>
              </a:r>
              <a:endParaRPr/>
            </a:p>
          </p:txBody>
        </p:sp>
      </p:grpSp>
      <p:grpSp>
        <p:nvGrpSpPr>
          <p:cNvPr id="26" name="组合 6"/>
          <p:cNvGrpSpPr/>
          <p:nvPr/>
        </p:nvGrpSpPr>
        <p:grpSpPr>
          <a:xfrm>
            <a:off x="4301242" y="3065363"/>
            <a:ext cx="1415772" cy="830997"/>
            <a:chOff x="4301242" y="2598003"/>
            <a:chExt cx="1415772" cy="830997"/>
          </a:xfrm>
        </p:grpSpPr>
        <p:sp>
          <p:nvSpPr>
            <p:cNvPr id="27" name="文本框 25"/>
            <p:cNvSpPr txBox="true"/>
            <p:nvPr/>
          </p:nvSpPr>
          <p:spPr>
            <a:xfrm>
              <a:off x="4301242" y="2598003"/>
              <a:ext cx="1415772" cy="46166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zh-CN" sz="2400" b="true">
                  <a:solidFill>
                    <a:schemeClr val="bg1"/>
                  </a:solidFill>
                </a:rPr>
                <a:t>团队介绍</a:t>
              </a:r>
              <a:endParaRPr/>
            </a:p>
          </p:txBody>
        </p:sp>
        <p:sp>
          <p:nvSpPr>
            <p:cNvPr id="28" name="文本框 26"/>
            <p:cNvSpPr txBox="true"/>
            <p:nvPr/>
          </p:nvSpPr>
          <p:spPr>
            <a:xfrm>
              <a:off x="4596195" y="3059668"/>
              <a:ext cx="825867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>
                  <a:solidFill>
                    <a:schemeClr val="bg1"/>
                  </a:solidFill>
                </a:rPr>
                <a:t>TEAM</a:t>
              </a:r>
              <a:endParaRPr/>
            </a:p>
          </p:txBody>
        </p:sp>
      </p:grpSp>
      <p:grpSp>
        <p:nvGrpSpPr>
          <p:cNvPr id="29" name="组合 7"/>
          <p:cNvGrpSpPr/>
          <p:nvPr/>
        </p:nvGrpSpPr>
        <p:grpSpPr>
          <a:xfrm>
            <a:off x="6757114" y="3065363"/>
            <a:ext cx="1441420" cy="830997"/>
            <a:chOff x="6757114" y="2598003"/>
            <a:chExt cx="1441420" cy="830997"/>
          </a:xfrm>
        </p:grpSpPr>
        <p:sp>
          <p:nvSpPr>
            <p:cNvPr id="30" name="文本框 28"/>
            <p:cNvSpPr txBox="true"/>
            <p:nvPr/>
          </p:nvSpPr>
          <p:spPr>
            <a:xfrm>
              <a:off x="6769938" y="2598003"/>
              <a:ext cx="1415772" cy="46166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zh-CN" sz="2400" b="true">
                  <a:solidFill>
                    <a:schemeClr val="bg1"/>
                  </a:solidFill>
                </a:rPr>
                <a:t>产品亮点</a:t>
              </a:r>
              <a:endParaRPr/>
            </a:p>
          </p:txBody>
        </p:sp>
        <p:sp>
          <p:nvSpPr>
            <p:cNvPr id="31" name="文本框 29"/>
            <p:cNvSpPr txBox="true"/>
            <p:nvPr/>
          </p:nvSpPr>
          <p:spPr>
            <a:xfrm>
              <a:off x="6757114" y="3059668"/>
              <a:ext cx="1441420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>
                  <a:solidFill>
                    <a:schemeClr val="bg1"/>
                  </a:solidFill>
                </a:rPr>
                <a:t>HIGHLIGHT</a:t>
              </a:r>
              <a:endParaRPr/>
            </a:p>
          </p:txBody>
        </p:sp>
      </p:grpSp>
      <p:grpSp>
        <p:nvGrpSpPr>
          <p:cNvPr id="32" name="组合 8"/>
          <p:cNvGrpSpPr/>
          <p:nvPr/>
        </p:nvGrpSpPr>
        <p:grpSpPr>
          <a:xfrm>
            <a:off x="9247998" y="3065363"/>
            <a:ext cx="1397000" cy="823615"/>
            <a:chOff x="9247998" y="2598003"/>
            <a:chExt cx="1397000" cy="823615"/>
          </a:xfrm>
        </p:grpSpPr>
        <p:sp>
          <p:nvSpPr>
            <p:cNvPr id="33" name="文本框 31"/>
            <p:cNvSpPr txBox="true"/>
            <p:nvPr/>
          </p:nvSpPr>
          <p:spPr>
            <a:xfrm>
              <a:off x="9247998" y="2598003"/>
              <a:ext cx="1397000" cy="4546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2400" b="true">
                  <a:solidFill>
                    <a:srgbClr val="FFFFFF"/>
                  </a:solidFill>
                </a:rPr>
                <a:t>项目愿景</a:t>
              </a:r>
              <a:endParaRPr/>
            </a:p>
          </p:txBody>
        </p:sp>
        <p:sp>
          <p:nvSpPr>
            <p:cNvPr id="34" name="文本框 32"/>
            <p:cNvSpPr txBox="true"/>
            <p:nvPr/>
          </p:nvSpPr>
          <p:spPr>
            <a:xfrm>
              <a:off x="9279802" y="3059668"/>
              <a:ext cx="1333500" cy="3619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en-US">
                  <a:solidFill>
                    <a:srgbClr val="FFFFFF"/>
                  </a:solidFill>
                </a:rPr>
                <a:t> FUTURRE</a:t>
              </a:r>
              <a:endParaRPr/>
            </a:p>
          </p:txBody>
        </p:sp>
      </p:grpSp>
      <p:grpSp>
        <p:nvGrpSpPr>
          <p:cNvPr id="35" name="图形 10"/>
          <p:cNvGrpSpPr/>
          <p:nvPr/>
        </p:nvGrpSpPr>
        <p:grpSpPr>
          <a:xfrm>
            <a:off x="4665747" y="2454982"/>
            <a:ext cx="570468" cy="570468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36" name="任意多边形: 形状 39"/>
            <p:cNvSpPr/>
            <p:nvPr/>
          </p:nvSpPr>
          <p:spPr>
            <a:xfrm>
              <a:off x="6267450" y="3059430"/>
              <a:ext cx="133350" cy="133350"/>
            </a:xfrm>
            <a:custGeom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37" name="任意多边形: 形状 40"/>
            <p:cNvSpPr/>
            <p:nvPr/>
          </p:nvSpPr>
          <p:spPr>
            <a:xfrm>
              <a:off x="5791200" y="3059430"/>
              <a:ext cx="133350" cy="133350"/>
            </a:xfrm>
            <a:custGeom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38" name="任意多边形: 形状 41"/>
            <p:cNvSpPr/>
            <p:nvPr/>
          </p:nvSpPr>
          <p:spPr>
            <a:xfrm>
              <a:off x="6029325" y="3059430"/>
              <a:ext cx="133350" cy="133350"/>
            </a:xfrm>
            <a:custGeom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39" name="任意多边形: 形状 42"/>
            <p:cNvSpPr/>
            <p:nvPr/>
          </p:nvSpPr>
          <p:spPr>
            <a:xfrm>
              <a:off x="5927394" y="3212782"/>
              <a:ext cx="333375" cy="581025"/>
            </a:xfrm>
            <a:custGeom>
              <a:rect l="l" t="t" r="r" b="b"/>
              <a:pathLst>
                <a:path w="333375" h="581025">
                  <a:moveTo>
                    <a:pt x="338151" y="223838"/>
                  </a:moveTo>
                  <a:lnTo>
                    <a:pt x="295289" y="65723"/>
                  </a:lnTo>
                  <a:cubicBezTo>
                    <a:pt x="293384" y="60008"/>
                    <a:pt x="290526" y="54293"/>
                    <a:pt x="286716" y="50483"/>
                  </a:cubicBezTo>
                  <a:cubicBezTo>
                    <a:pt x="268619" y="31433"/>
                    <a:pt x="245759" y="17145"/>
                    <a:pt x="220994" y="8573"/>
                  </a:cubicBezTo>
                  <a:cubicBezTo>
                    <a:pt x="204801" y="2858"/>
                    <a:pt x="187656" y="0"/>
                    <a:pt x="169559" y="0"/>
                  </a:cubicBezTo>
                  <a:cubicBezTo>
                    <a:pt x="151461" y="0"/>
                    <a:pt x="134316" y="2858"/>
                    <a:pt x="118124" y="8573"/>
                  </a:cubicBezTo>
                  <a:cubicBezTo>
                    <a:pt x="92406" y="17145"/>
                    <a:pt x="70499" y="31433"/>
                    <a:pt x="52401" y="50483"/>
                  </a:cubicBezTo>
                  <a:cubicBezTo>
                    <a:pt x="48591" y="55245"/>
                    <a:pt x="45734" y="60008"/>
                    <a:pt x="43829" y="65723"/>
                  </a:cubicBezTo>
                  <a:lnTo>
                    <a:pt x="966" y="223838"/>
                  </a:lnTo>
                  <a:cubicBezTo>
                    <a:pt x="-2844" y="239078"/>
                    <a:pt x="4776" y="256223"/>
                    <a:pt x="20969" y="260033"/>
                  </a:cubicBezTo>
                  <a:cubicBezTo>
                    <a:pt x="23826" y="260985"/>
                    <a:pt x="25731" y="260985"/>
                    <a:pt x="28589" y="260985"/>
                  </a:cubicBezTo>
                  <a:cubicBezTo>
                    <a:pt x="40971" y="260985"/>
                    <a:pt x="52401" y="252413"/>
                    <a:pt x="56211" y="240030"/>
                  </a:cubicBezTo>
                  <a:lnTo>
                    <a:pt x="94311" y="100965"/>
                  </a:lnTo>
                  <a:lnTo>
                    <a:pt x="94311" y="585788"/>
                  </a:lnTo>
                  <a:lnTo>
                    <a:pt x="151461" y="585788"/>
                  </a:lnTo>
                  <a:lnTo>
                    <a:pt x="151461" y="313373"/>
                  </a:lnTo>
                  <a:lnTo>
                    <a:pt x="189561" y="313373"/>
                  </a:lnTo>
                  <a:lnTo>
                    <a:pt x="189561" y="584835"/>
                  </a:lnTo>
                  <a:lnTo>
                    <a:pt x="246711" y="584835"/>
                  </a:lnTo>
                  <a:lnTo>
                    <a:pt x="246711" y="100965"/>
                  </a:lnTo>
                  <a:lnTo>
                    <a:pt x="284811" y="240030"/>
                  </a:lnTo>
                  <a:cubicBezTo>
                    <a:pt x="288621" y="252413"/>
                    <a:pt x="300051" y="260985"/>
                    <a:pt x="312434" y="260985"/>
                  </a:cubicBezTo>
                  <a:cubicBezTo>
                    <a:pt x="315291" y="260985"/>
                    <a:pt x="317196" y="260985"/>
                    <a:pt x="320054" y="260033"/>
                  </a:cubicBezTo>
                  <a:cubicBezTo>
                    <a:pt x="333389" y="256223"/>
                    <a:pt x="341961" y="239078"/>
                    <a:pt x="338151" y="2238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40" name="任意多边形: 形状 43"/>
            <p:cNvSpPr/>
            <p:nvPr/>
          </p:nvSpPr>
          <p:spPr>
            <a:xfrm>
              <a:off x="5687364" y="3211830"/>
              <a:ext cx="266700" cy="581025"/>
            </a:xfrm>
            <a:custGeom>
              <a:rect l="l" t="t" r="r" b="b"/>
              <a:pathLst>
                <a:path w="266700" h="581025">
                  <a:moveTo>
                    <a:pt x="220994" y="220027"/>
                  </a:moveTo>
                  <a:lnTo>
                    <a:pt x="263856" y="61913"/>
                  </a:lnTo>
                  <a:cubicBezTo>
                    <a:pt x="265761" y="53340"/>
                    <a:pt x="270524" y="45720"/>
                    <a:pt x="275286" y="39052"/>
                  </a:cubicBezTo>
                  <a:cubicBezTo>
                    <a:pt x="260046" y="25717"/>
                    <a:pt x="240996" y="15240"/>
                    <a:pt x="220994" y="8572"/>
                  </a:cubicBezTo>
                  <a:cubicBezTo>
                    <a:pt x="204801" y="2857"/>
                    <a:pt x="187656" y="0"/>
                    <a:pt x="169559" y="0"/>
                  </a:cubicBezTo>
                  <a:cubicBezTo>
                    <a:pt x="151461" y="0"/>
                    <a:pt x="134316" y="2857"/>
                    <a:pt x="118124" y="8572"/>
                  </a:cubicBezTo>
                  <a:cubicBezTo>
                    <a:pt x="92406" y="17145"/>
                    <a:pt x="70499" y="31432"/>
                    <a:pt x="52401" y="50482"/>
                  </a:cubicBezTo>
                  <a:cubicBezTo>
                    <a:pt x="48591" y="55245"/>
                    <a:pt x="45734" y="60007"/>
                    <a:pt x="43829" y="65722"/>
                  </a:cubicBezTo>
                  <a:lnTo>
                    <a:pt x="966" y="224790"/>
                  </a:lnTo>
                  <a:cubicBezTo>
                    <a:pt x="-2844" y="240030"/>
                    <a:pt x="4776" y="257175"/>
                    <a:pt x="20969" y="260985"/>
                  </a:cubicBezTo>
                  <a:cubicBezTo>
                    <a:pt x="23826" y="261938"/>
                    <a:pt x="25731" y="261938"/>
                    <a:pt x="28589" y="261938"/>
                  </a:cubicBezTo>
                  <a:cubicBezTo>
                    <a:pt x="40971" y="261938"/>
                    <a:pt x="52401" y="253365"/>
                    <a:pt x="56211" y="240983"/>
                  </a:cubicBezTo>
                  <a:lnTo>
                    <a:pt x="94311" y="101918"/>
                  </a:lnTo>
                  <a:lnTo>
                    <a:pt x="94311" y="586740"/>
                  </a:lnTo>
                  <a:lnTo>
                    <a:pt x="151461" y="586740"/>
                  </a:lnTo>
                  <a:lnTo>
                    <a:pt x="151461" y="314325"/>
                  </a:lnTo>
                  <a:lnTo>
                    <a:pt x="189561" y="314325"/>
                  </a:lnTo>
                  <a:lnTo>
                    <a:pt x="189561" y="585787"/>
                  </a:lnTo>
                  <a:lnTo>
                    <a:pt x="246711" y="585787"/>
                  </a:lnTo>
                  <a:lnTo>
                    <a:pt x="246711" y="277178"/>
                  </a:lnTo>
                  <a:cubicBezTo>
                    <a:pt x="226709" y="267653"/>
                    <a:pt x="215279" y="243840"/>
                    <a:pt x="220994" y="2200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41" name="任意多边形: 形状 44"/>
            <p:cNvSpPr/>
            <p:nvPr/>
          </p:nvSpPr>
          <p:spPr>
            <a:xfrm>
              <a:off x="6228398" y="3212782"/>
              <a:ext cx="266700" cy="581025"/>
            </a:xfrm>
            <a:custGeom>
              <a:rect l="l" t="t" r="r" b="b"/>
              <a:pathLst>
                <a:path w="266700" h="581025">
                  <a:moveTo>
                    <a:pt x="275273" y="223838"/>
                  </a:moveTo>
                  <a:lnTo>
                    <a:pt x="231457" y="65723"/>
                  </a:lnTo>
                  <a:cubicBezTo>
                    <a:pt x="229552" y="60008"/>
                    <a:pt x="226695" y="54293"/>
                    <a:pt x="222885" y="50483"/>
                  </a:cubicBezTo>
                  <a:cubicBezTo>
                    <a:pt x="204788" y="31433"/>
                    <a:pt x="181927" y="17145"/>
                    <a:pt x="157163" y="8573"/>
                  </a:cubicBezTo>
                  <a:cubicBezTo>
                    <a:pt x="140970" y="2858"/>
                    <a:pt x="123825" y="0"/>
                    <a:pt x="105727" y="0"/>
                  </a:cubicBezTo>
                  <a:cubicBezTo>
                    <a:pt x="87630" y="0"/>
                    <a:pt x="70485" y="2858"/>
                    <a:pt x="54292" y="8573"/>
                  </a:cubicBezTo>
                  <a:cubicBezTo>
                    <a:pt x="34290" y="15240"/>
                    <a:pt x="16192" y="25718"/>
                    <a:pt x="0" y="39053"/>
                  </a:cubicBezTo>
                  <a:cubicBezTo>
                    <a:pt x="5715" y="45720"/>
                    <a:pt x="9525" y="53340"/>
                    <a:pt x="11430" y="60960"/>
                  </a:cubicBezTo>
                  <a:lnTo>
                    <a:pt x="54292" y="219075"/>
                  </a:lnTo>
                  <a:cubicBezTo>
                    <a:pt x="60960" y="242888"/>
                    <a:pt x="48577" y="266700"/>
                    <a:pt x="28575" y="276225"/>
                  </a:cubicBezTo>
                  <a:lnTo>
                    <a:pt x="28575" y="585788"/>
                  </a:lnTo>
                  <a:lnTo>
                    <a:pt x="85725" y="585788"/>
                  </a:lnTo>
                  <a:lnTo>
                    <a:pt x="85725" y="313373"/>
                  </a:lnTo>
                  <a:lnTo>
                    <a:pt x="123825" y="313373"/>
                  </a:lnTo>
                  <a:lnTo>
                    <a:pt x="123825" y="584835"/>
                  </a:lnTo>
                  <a:lnTo>
                    <a:pt x="180975" y="584835"/>
                  </a:lnTo>
                  <a:lnTo>
                    <a:pt x="180975" y="100965"/>
                  </a:lnTo>
                  <a:lnTo>
                    <a:pt x="219075" y="240030"/>
                  </a:lnTo>
                  <a:cubicBezTo>
                    <a:pt x="222885" y="252413"/>
                    <a:pt x="234315" y="260985"/>
                    <a:pt x="246698" y="260985"/>
                  </a:cubicBezTo>
                  <a:cubicBezTo>
                    <a:pt x="249555" y="260985"/>
                    <a:pt x="251460" y="260985"/>
                    <a:pt x="254317" y="260033"/>
                  </a:cubicBezTo>
                  <a:cubicBezTo>
                    <a:pt x="270510" y="256223"/>
                    <a:pt x="279082" y="239078"/>
                    <a:pt x="275273" y="2238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</p:grpSp>
      <p:grpSp>
        <p:nvGrpSpPr>
          <p:cNvPr id="42" name="图形 12"/>
          <p:cNvGrpSpPr/>
          <p:nvPr/>
        </p:nvGrpSpPr>
        <p:grpSpPr>
          <a:xfrm>
            <a:off x="7192590" y="2419327"/>
            <a:ext cx="570468" cy="570468"/>
            <a:chOff x="5788800" y="3121800"/>
            <a:chExt cx="914400" cy="914400"/>
          </a:xfrm>
          <a:solidFill>
            <a:schemeClr val="bg1"/>
          </a:solidFill>
        </p:grpSpPr>
        <p:sp>
          <p:nvSpPr>
            <p:cNvPr id="43" name="任意多边形: 形状 46"/>
            <p:cNvSpPr/>
            <p:nvPr/>
          </p:nvSpPr>
          <p:spPr>
            <a:xfrm>
              <a:off x="6185993" y="3521850"/>
              <a:ext cx="114300" cy="114300"/>
            </a:xfrm>
            <a:custGeom>
              <a:rect l="l" t="t" r="r" b="b"/>
              <a:pathLst>
                <a:path w="114300" h="114300">
                  <a:moveTo>
                    <a:pt x="114300" y="57150"/>
                  </a:moveTo>
                  <a:cubicBezTo>
                    <a:pt x="114300" y="88713"/>
                    <a:pt x="88713" y="114300"/>
                    <a:pt x="57150" y="114300"/>
                  </a:cubicBezTo>
                  <a:cubicBezTo>
                    <a:pt x="25587" y="114300"/>
                    <a:pt x="0" y="88713"/>
                    <a:pt x="0" y="57150"/>
                  </a:cubicBezTo>
                  <a:cubicBezTo>
                    <a:pt x="0" y="25587"/>
                    <a:pt x="25587" y="0"/>
                    <a:pt x="57150" y="0"/>
                  </a:cubicBezTo>
                  <a:cubicBezTo>
                    <a:pt x="88713" y="0"/>
                    <a:pt x="114300" y="25587"/>
                    <a:pt x="114300" y="571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44" name="任意多边形: 形状 47"/>
            <p:cNvSpPr/>
            <p:nvPr/>
          </p:nvSpPr>
          <p:spPr>
            <a:xfrm>
              <a:off x="5904707" y="3198000"/>
              <a:ext cx="676275" cy="762000"/>
            </a:xfrm>
            <a:custGeom>
              <a:rect l="l" t="t" r="r" b="b"/>
              <a:pathLst>
                <a:path w="676275" h="762000">
                  <a:moveTo>
                    <a:pt x="673716" y="190500"/>
                  </a:moveTo>
                  <a:cubicBezTo>
                    <a:pt x="657523" y="162878"/>
                    <a:pt x="621328" y="149543"/>
                    <a:pt x="571798" y="149543"/>
                  </a:cubicBezTo>
                  <a:cubicBezTo>
                    <a:pt x="540366" y="149543"/>
                    <a:pt x="504171" y="155258"/>
                    <a:pt x="464166" y="165735"/>
                  </a:cubicBezTo>
                  <a:cubicBezTo>
                    <a:pt x="436543" y="65723"/>
                    <a:pt x="390823" y="0"/>
                    <a:pt x="338436" y="0"/>
                  </a:cubicBezTo>
                  <a:cubicBezTo>
                    <a:pt x="287001" y="0"/>
                    <a:pt x="240328" y="64770"/>
                    <a:pt x="213658" y="163830"/>
                  </a:cubicBezTo>
                  <a:cubicBezTo>
                    <a:pt x="175558" y="154305"/>
                    <a:pt x="141268" y="148590"/>
                    <a:pt x="110788" y="148590"/>
                  </a:cubicBezTo>
                  <a:cubicBezTo>
                    <a:pt x="61258" y="148590"/>
                    <a:pt x="25063" y="161925"/>
                    <a:pt x="8871" y="189548"/>
                  </a:cubicBezTo>
                  <a:cubicBezTo>
                    <a:pt x="-17799" y="235268"/>
                    <a:pt x="17443" y="308610"/>
                    <a:pt x="90786" y="382905"/>
                  </a:cubicBezTo>
                  <a:cubicBezTo>
                    <a:pt x="20301" y="455295"/>
                    <a:pt x="-12084" y="525780"/>
                    <a:pt x="13633" y="570548"/>
                  </a:cubicBezTo>
                  <a:cubicBezTo>
                    <a:pt x="29826" y="598170"/>
                    <a:pt x="66021" y="611505"/>
                    <a:pt x="115551" y="611505"/>
                  </a:cubicBezTo>
                  <a:cubicBezTo>
                    <a:pt x="144126" y="611505"/>
                    <a:pt x="177463" y="606743"/>
                    <a:pt x="213658" y="598170"/>
                  </a:cubicBezTo>
                  <a:cubicBezTo>
                    <a:pt x="241281" y="697230"/>
                    <a:pt x="287001" y="762000"/>
                    <a:pt x="338436" y="762000"/>
                  </a:cubicBezTo>
                  <a:cubicBezTo>
                    <a:pt x="389871" y="762000"/>
                    <a:pt x="436543" y="697230"/>
                    <a:pt x="463213" y="598170"/>
                  </a:cubicBezTo>
                  <a:cubicBezTo>
                    <a:pt x="501313" y="607695"/>
                    <a:pt x="535603" y="613410"/>
                    <a:pt x="566083" y="613410"/>
                  </a:cubicBezTo>
                  <a:cubicBezTo>
                    <a:pt x="615613" y="613410"/>
                    <a:pt x="651808" y="600075"/>
                    <a:pt x="668001" y="572453"/>
                  </a:cubicBezTo>
                  <a:cubicBezTo>
                    <a:pt x="693718" y="527685"/>
                    <a:pt x="661333" y="457200"/>
                    <a:pt x="590848" y="384810"/>
                  </a:cubicBezTo>
                  <a:cubicBezTo>
                    <a:pt x="666096" y="309563"/>
                    <a:pt x="700386" y="236220"/>
                    <a:pt x="673716" y="190500"/>
                  </a:cubicBezTo>
                  <a:close/>
                  <a:moveTo>
                    <a:pt x="571798" y="187643"/>
                  </a:moveTo>
                  <a:cubicBezTo>
                    <a:pt x="607041" y="187643"/>
                    <a:pt x="632758" y="196215"/>
                    <a:pt x="640378" y="209550"/>
                  </a:cubicBezTo>
                  <a:cubicBezTo>
                    <a:pt x="654666" y="234315"/>
                    <a:pt x="628948" y="292418"/>
                    <a:pt x="564178" y="357188"/>
                  </a:cubicBezTo>
                  <a:cubicBezTo>
                    <a:pt x="541318" y="336233"/>
                    <a:pt x="515601" y="315278"/>
                    <a:pt x="487026" y="295275"/>
                  </a:cubicBezTo>
                  <a:cubicBezTo>
                    <a:pt x="484168" y="262890"/>
                    <a:pt x="479406" y="231458"/>
                    <a:pt x="472738" y="201930"/>
                  </a:cubicBezTo>
                  <a:cubicBezTo>
                    <a:pt x="508933" y="192405"/>
                    <a:pt x="543223" y="187643"/>
                    <a:pt x="571798" y="187643"/>
                  </a:cubicBezTo>
                  <a:close/>
                  <a:moveTo>
                    <a:pt x="401301" y="480060"/>
                  </a:moveTo>
                  <a:cubicBezTo>
                    <a:pt x="381298" y="491490"/>
                    <a:pt x="361296" y="501968"/>
                    <a:pt x="341293" y="511493"/>
                  </a:cubicBezTo>
                  <a:cubicBezTo>
                    <a:pt x="321291" y="501968"/>
                    <a:pt x="301288" y="491490"/>
                    <a:pt x="281286" y="480060"/>
                  </a:cubicBezTo>
                  <a:cubicBezTo>
                    <a:pt x="262236" y="468630"/>
                    <a:pt x="243186" y="457200"/>
                    <a:pt x="226041" y="445770"/>
                  </a:cubicBezTo>
                  <a:cubicBezTo>
                    <a:pt x="224136" y="424815"/>
                    <a:pt x="224136" y="403860"/>
                    <a:pt x="224136" y="381000"/>
                  </a:cubicBezTo>
                  <a:cubicBezTo>
                    <a:pt x="224136" y="360045"/>
                    <a:pt x="225088" y="340043"/>
                    <a:pt x="226041" y="320040"/>
                  </a:cubicBezTo>
                  <a:cubicBezTo>
                    <a:pt x="245091" y="306705"/>
                    <a:pt x="265093" y="294323"/>
                    <a:pt x="287001" y="281940"/>
                  </a:cubicBezTo>
                  <a:cubicBezTo>
                    <a:pt x="305098" y="271463"/>
                    <a:pt x="323196" y="261938"/>
                    <a:pt x="341293" y="253365"/>
                  </a:cubicBezTo>
                  <a:cubicBezTo>
                    <a:pt x="359391" y="261938"/>
                    <a:pt x="377488" y="271463"/>
                    <a:pt x="395586" y="281940"/>
                  </a:cubicBezTo>
                  <a:cubicBezTo>
                    <a:pt x="414636" y="293370"/>
                    <a:pt x="433686" y="304800"/>
                    <a:pt x="450831" y="316230"/>
                  </a:cubicBezTo>
                  <a:cubicBezTo>
                    <a:pt x="452736" y="337185"/>
                    <a:pt x="452736" y="358140"/>
                    <a:pt x="452736" y="381000"/>
                  </a:cubicBezTo>
                  <a:cubicBezTo>
                    <a:pt x="452736" y="404813"/>
                    <a:pt x="451783" y="427673"/>
                    <a:pt x="449878" y="449580"/>
                  </a:cubicBezTo>
                  <a:cubicBezTo>
                    <a:pt x="434638" y="460058"/>
                    <a:pt x="418446" y="469583"/>
                    <a:pt x="401301" y="480060"/>
                  </a:cubicBezTo>
                  <a:close/>
                  <a:moveTo>
                    <a:pt x="445116" y="498158"/>
                  </a:moveTo>
                  <a:cubicBezTo>
                    <a:pt x="442258" y="516255"/>
                    <a:pt x="439401" y="534353"/>
                    <a:pt x="436543" y="550545"/>
                  </a:cubicBezTo>
                  <a:cubicBezTo>
                    <a:pt x="420351" y="544830"/>
                    <a:pt x="403206" y="539115"/>
                    <a:pt x="386061" y="531495"/>
                  </a:cubicBezTo>
                  <a:cubicBezTo>
                    <a:pt x="397491" y="525780"/>
                    <a:pt x="408921" y="519113"/>
                    <a:pt x="420351" y="512445"/>
                  </a:cubicBezTo>
                  <a:cubicBezTo>
                    <a:pt x="428923" y="507683"/>
                    <a:pt x="437496" y="502920"/>
                    <a:pt x="445116" y="498158"/>
                  </a:cubicBezTo>
                  <a:close/>
                  <a:moveTo>
                    <a:pt x="296526" y="531495"/>
                  </a:moveTo>
                  <a:cubicBezTo>
                    <a:pt x="277476" y="539115"/>
                    <a:pt x="259378" y="545783"/>
                    <a:pt x="241281" y="551498"/>
                  </a:cubicBezTo>
                  <a:cubicBezTo>
                    <a:pt x="237471" y="533400"/>
                    <a:pt x="234613" y="514350"/>
                    <a:pt x="231756" y="494348"/>
                  </a:cubicBezTo>
                  <a:cubicBezTo>
                    <a:pt x="242233" y="501015"/>
                    <a:pt x="251758" y="506730"/>
                    <a:pt x="263188" y="513398"/>
                  </a:cubicBezTo>
                  <a:cubicBezTo>
                    <a:pt x="273666" y="519113"/>
                    <a:pt x="285096" y="525780"/>
                    <a:pt x="296526" y="531495"/>
                  </a:cubicBezTo>
                  <a:close/>
                  <a:moveTo>
                    <a:pt x="186988" y="417195"/>
                  </a:moveTo>
                  <a:cubicBezTo>
                    <a:pt x="171748" y="405765"/>
                    <a:pt x="158413" y="394335"/>
                    <a:pt x="146031" y="382905"/>
                  </a:cubicBezTo>
                  <a:cubicBezTo>
                    <a:pt x="158413" y="371475"/>
                    <a:pt x="172701" y="360045"/>
                    <a:pt x="186988" y="348615"/>
                  </a:cubicBezTo>
                  <a:cubicBezTo>
                    <a:pt x="186988" y="359093"/>
                    <a:pt x="186036" y="369570"/>
                    <a:pt x="186036" y="381000"/>
                  </a:cubicBezTo>
                  <a:cubicBezTo>
                    <a:pt x="186036" y="393383"/>
                    <a:pt x="186036" y="405765"/>
                    <a:pt x="186988" y="417195"/>
                  </a:cubicBezTo>
                  <a:close/>
                  <a:moveTo>
                    <a:pt x="230803" y="271463"/>
                  </a:moveTo>
                  <a:cubicBezTo>
                    <a:pt x="233661" y="250508"/>
                    <a:pt x="236518" y="230505"/>
                    <a:pt x="240328" y="211455"/>
                  </a:cubicBezTo>
                  <a:cubicBezTo>
                    <a:pt x="258426" y="217170"/>
                    <a:pt x="277476" y="224790"/>
                    <a:pt x="296526" y="232410"/>
                  </a:cubicBezTo>
                  <a:cubicBezTo>
                    <a:pt x="287001" y="237173"/>
                    <a:pt x="276523" y="242888"/>
                    <a:pt x="266998" y="248602"/>
                  </a:cubicBezTo>
                  <a:cubicBezTo>
                    <a:pt x="255568" y="256223"/>
                    <a:pt x="243186" y="263843"/>
                    <a:pt x="230803" y="271463"/>
                  </a:cubicBezTo>
                  <a:close/>
                  <a:moveTo>
                    <a:pt x="385108" y="232410"/>
                  </a:moveTo>
                  <a:cubicBezTo>
                    <a:pt x="402253" y="224790"/>
                    <a:pt x="419398" y="219075"/>
                    <a:pt x="436543" y="213360"/>
                  </a:cubicBezTo>
                  <a:cubicBezTo>
                    <a:pt x="440353" y="230505"/>
                    <a:pt x="443211" y="248602"/>
                    <a:pt x="446068" y="267653"/>
                  </a:cubicBezTo>
                  <a:cubicBezTo>
                    <a:pt x="435591" y="260985"/>
                    <a:pt x="426066" y="255270"/>
                    <a:pt x="414636" y="248602"/>
                  </a:cubicBezTo>
                  <a:cubicBezTo>
                    <a:pt x="405111" y="243840"/>
                    <a:pt x="395586" y="238125"/>
                    <a:pt x="385108" y="232410"/>
                  </a:cubicBezTo>
                  <a:close/>
                  <a:moveTo>
                    <a:pt x="489883" y="344805"/>
                  </a:moveTo>
                  <a:cubicBezTo>
                    <a:pt x="507028" y="358140"/>
                    <a:pt x="522268" y="370523"/>
                    <a:pt x="536556" y="383858"/>
                  </a:cubicBezTo>
                  <a:cubicBezTo>
                    <a:pt x="522268" y="396240"/>
                    <a:pt x="507028" y="409575"/>
                    <a:pt x="489883" y="421958"/>
                  </a:cubicBezTo>
                  <a:cubicBezTo>
                    <a:pt x="490836" y="408623"/>
                    <a:pt x="490836" y="395288"/>
                    <a:pt x="490836" y="381953"/>
                  </a:cubicBezTo>
                  <a:cubicBezTo>
                    <a:pt x="490836" y="368618"/>
                    <a:pt x="490836" y="356235"/>
                    <a:pt x="489883" y="344805"/>
                  </a:cubicBezTo>
                  <a:close/>
                  <a:moveTo>
                    <a:pt x="338436" y="38100"/>
                  </a:moveTo>
                  <a:cubicBezTo>
                    <a:pt x="367011" y="38100"/>
                    <a:pt x="404158" y="88582"/>
                    <a:pt x="427971" y="176213"/>
                  </a:cubicBezTo>
                  <a:cubicBezTo>
                    <a:pt x="400348" y="185738"/>
                    <a:pt x="370821" y="197168"/>
                    <a:pt x="341293" y="210503"/>
                  </a:cubicBezTo>
                  <a:cubicBezTo>
                    <a:pt x="309861" y="196215"/>
                    <a:pt x="279381" y="183833"/>
                    <a:pt x="249853" y="174308"/>
                  </a:cubicBezTo>
                  <a:cubicBezTo>
                    <a:pt x="273666" y="87630"/>
                    <a:pt x="309861" y="38100"/>
                    <a:pt x="338436" y="38100"/>
                  </a:cubicBezTo>
                  <a:close/>
                  <a:moveTo>
                    <a:pt x="41256" y="209550"/>
                  </a:moveTo>
                  <a:cubicBezTo>
                    <a:pt x="49828" y="195263"/>
                    <a:pt x="74593" y="187643"/>
                    <a:pt x="109836" y="187643"/>
                  </a:cubicBezTo>
                  <a:cubicBezTo>
                    <a:pt x="137458" y="187643"/>
                    <a:pt x="168891" y="192405"/>
                    <a:pt x="203181" y="200978"/>
                  </a:cubicBezTo>
                  <a:cubicBezTo>
                    <a:pt x="196513" y="231458"/>
                    <a:pt x="191751" y="264795"/>
                    <a:pt x="188893" y="299085"/>
                  </a:cubicBezTo>
                  <a:cubicBezTo>
                    <a:pt x="162223" y="318135"/>
                    <a:pt x="138411" y="337185"/>
                    <a:pt x="117456" y="357188"/>
                  </a:cubicBezTo>
                  <a:cubicBezTo>
                    <a:pt x="53638" y="292418"/>
                    <a:pt x="26968" y="234315"/>
                    <a:pt x="41256" y="209550"/>
                  </a:cubicBezTo>
                  <a:close/>
                  <a:moveTo>
                    <a:pt x="115551" y="574358"/>
                  </a:moveTo>
                  <a:cubicBezTo>
                    <a:pt x="80308" y="574358"/>
                    <a:pt x="54591" y="565785"/>
                    <a:pt x="46971" y="552450"/>
                  </a:cubicBezTo>
                  <a:cubicBezTo>
                    <a:pt x="32683" y="527685"/>
                    <a:pt x="57448" y="472440"/>
                    <a:pt x="118408" y="409575"/>
                  </a:cubicBezTo>
                  <a:cubicBezTo>
                    <a:pt x="140316" y="428625"/>
                    <a:pt x="164128" y="447675"/>
                    <a:pt x="189846" y="466725"/>
                  </a:cubicBezTo>
                  <a:cubicBezTo>
                    <a:pt x="192703" y="500063"/>
                    <a:pt x="197466" y="532448"/>
                    <a:pt x="204133" y="561975"/>
                  </a:cubicBezTo>
                  <a:cubicBezTo>
                    <a:pt x="172701" y="570548"/>
                    <a:pt x="142221" y="574358"/>
                    <a:pt x="115551" y="574358"/>
                  </a:cubicBezTo>
                  <a:close/>
                  <a:moveTo>
                    <a:pt x="338436" y="723900"/>
                  </a:moveTo>
                  <a:cubicBezTo>
                    <a:pt x="309861" y="723900"/>
                    <a:pt x="273666" y="674370"/>
                    <a:pt x="249853" y="588645"/>
                  </a:cubicBezTo>
                  <a:cubicBezTo>
                    <a:pt x="279381" y="579120"/>
                    <a:pt x="309861" y="567690"/>
                    <a:pt x="341293" y="553403"/>
                  </a:cubicBezTo>
                  <a:cubicBezTo>
                    <a:pt x="370821" y="566738"/>
                    <a:pt x="399396" y="578168"/>
                    <a:pt x="427018" y="586740"/>
                  </a:cubicBezTo>
                  <a:cubicBezTo>
                    <a:pt x="403206" y="674370"/>
                    <a:pt x="367011" y="723900"/>
                    <a:pt x="338436" y="723900"/>
                  </a:cubicBezTo>
                  <a:close/>
                  <a:moveTo>
                    <a:pt x="635616" y="552450"/>
                  </a:moveTo>
                  <a:cubicBezTo>
                    <a:pt x="627043" y="566738"/>
                    <a:pt x="602278" y="574358"/>
                    <a:pt x="567036" y="574358"/>
                  </a:cubicBezTo>
                  <a:cubicBezTo>
                    <a:pt x="539413" y="574358"/>
                    <a:pt x="507028" y="569595"/>
                    <a:pt x="473691" y="561023"/>
                  </a:cubicBezTo>
                  <a:cubicBezTo>
                    <a:pt x="479406" y="532448"/>
                    <a:pt x="484168" y="502920"/>
                    <a:pt x="487026" y="470535"/>
                  </a:cubicBezTo>
                  <a:cubicBezTo>
                    <a:pt x="515601" y="450533"/>
                    <a:pt x="541318" y="430530"/>
                    <a:pt x="564178" y="409575"/>
                  </a:cubicBezTo>
                  <a:cubicBezTo>
                    <a:pt x="625138" y="472440"/>
                    <a:pt x="649903" y="527685"/>
                    <a:pt x="635616" y="5524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</p:grpSp>
      <p:grpSp>
        <p:nvGrpSpPr>
          <p:cNvPr id="45" name="图形 14"/>
          <p:cNvGrpSpPr/>
          <p:nvPr/>
        </p:nvGrpSpPr>
        <p:grpSpPr>
          <a:xfrm>
            <a:off x="2114133" y="2440494"/>
            <a:ext cx="570468" cy="570468"/>
            <a:chOff x="5938800" y="3271800"/>
            <a:chExt cx="914400" cy="914400"/>
          </a:xfrm>
          <a:solidFill>
            <a:schemeClr val="bg1"/>
          </a:solidFill>
        </p:grpSpPr>
        <p:sp>
          <p:nvSpPr>
            <p:cNvPr id="46" name="任意多边形: 形状 49"/>
            <p:cNvSpPr/>
            <p:nvPr/>
          </p:nvSpPr>
          <p:spPr>
            <a:xfrm>
              <a:off x="6015000" y="3681375"/>
              <a:ext cx="228600" cy="342900"/>
            </a:xfrm>
            <a:custGeom>
              <a:rect l="l" t="t" r="r" b="b"/>
              <a:pathLst>
                <a:path w="228600" h="342900">
                  <a:moveTo>
                    <a:pt x="57150" y="209550"/>
                  </a:moveTo>
                  <a:lnTo>
                    <a:pt x="95250" y="209550"/>
                  </a:lnTo>
                  <a:lnTo>
                    <a:pt x="95250" y="247650"/>
                  </a:lnTo>
                  <a:lnTo>
                    <a:pt x="57150" y="247650"/>
                  </a:lnTo>
                  <a:lnTo>
                    <a:pt x="57150" y="209550"/>
                  </a:lnTo>
                  <a:close/>
                  <a:moveTo>
                    <a:pt x="57150" y="133350"/>
                  </a:moveTo>
                  <a:lnTo>
                    <a:pt x="95250" y="133350"/>
                  </a:lnTo>
                  <a:lnTo>
                    <a:pt x="95250" y="171450"/>
                  </a:lnTo>
                  <a:lnTo>
                    <a:pt x="57150" y="171450"/>
                  </a:lnTo>
                  <a:lnTo>
                    <a:pt x="57150" y="133350"/>
                  </a:lnTo>
                  <a:close/>
                  <a:moveTo>
                    <a:pt x="57150" y="57150"/>
                  </a:moveTo>
                  <a:lnTo>
                    <a:pt x="95250" y="57150"/>
                  </a:lnTo>
                  <a:lnTo>
                    <a:pt x="95250" y="95250"/>
                  </a:lnTo>
                  <a:lnTo>
                    <a:pt x="57150" y="95250"/>
                  </a:lnTo>
                  <a:lnTo>
                    <a:pt x="57150" y="57150"/>
                  </a:lnTo>
                  <a:close/>
                  <a:moveTo>
                    <a:pt x="133350" y="209550"/>
                  </a:moveTo>
                  <a:lnTo>
                    <a:pt x="171450" y="209550"/>
                  </a:lnTo>
                  <a:lnTo>
                    <a:pt x="171450" y="247650"/>
                  </a:lnTo>
                  <a:lnTo>
                    <a:pt x="133350" y="247650"/>
                  </a:lnTo>
                  <a:lnTo>
                    <a:pt x="133350" y="209550"/>
                  </a:lnTo>
                  <a:close/>
                  <a:moveTo>
                    <a:pt x="133350" y="133350"/>
                  </a:moveTo>
                  <a:lnTo>
                    <a:pt x="171450" y="133350"/>
                  </a:lnTo>
                  <a:lnTo>
                    <a:pt x="171450" y="171450"/>
                  </a:lnTo>
                  <a:lnTo>
                    <a:pt x="133350" y="171450"/>
                  </a:lnTo>
                  <a:lnTo>
                    <a:pt x="133350" y="133350"/>
                  </a:lnTo>
                  <a:close/>
                  <a:moveTo>
                    <a:pt x="133350" y="57150"/>
                  </a:moveTo>
                  <a:lnTo>
                    <a:pt x="171450" y="57150"/>
                  </a:lnTo>
                  <a:lnTo>
                    <a:pt x="171450" y="95250"/>
                  </a:lnTo>
                  <a:lnTo>
                    <a:pt x="133350" y="95250"/>
                  </a:lnTo>
                  <a:lnTo>
                    <a:pt x="133350" y="57150"/>
                  </a:lnTo>
                  <a:close/>
                  <a:moveTo>
                    <a:pt x="0" y="342900"/>
                  </a:moveTo>
                  <a:lnTo>
                    <a:pt x="95250" y="342900"/>
                  </a:lnTo>
                  <a:lnTo>
                    <a:pt x="95250" y="285750"/>
                  </a:lnTo>
                  <a:lnTo>
                    <a:pt x="133350" y="285750"/>
                  </a:lnTo>
                  <a:lnTo>
                    <a:pt x="133350" y="342900"/>
                  </a:lnTo>
                  <a:lnTo>
                    <a:pt x="228600" y="342900"/>
                  </a:lnTo>
                  <a:lnTo>
                    <a:pt x="228600" y="0"/>
                  </a:lnTo>
                  <a:lnTo>
                    <a:pt x="0" y="0"/>
                  </a:lnTo>
                  <a:lnTo>
                    <a:pt x="0" y="3429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47" name="任意多边形: 形状 50"/>
            <p:cNvSpPr/>
            <p:nvPr/>
          </p:nvSpPr>
          <p:spPr>
            <a:xfrm>
              <a:off x="6281700" y="3757575"/>
              <a:ext cx="228600" cy="266700"/>
            </a:xfrm>
            <a:custGeom>
              <a:rect l="l" t="t" r="r" b="b"/>
              <a:pathLst>
                <a:path w="228600" h="266700">
                  <a:moveTo>
                    <a:pt x="57150" y="133350"/>
                  </a:moveTo>
                  <a:lnTo>
                    <a:pt x="95250" y="133350"/>
                  </a:lnTo>
                  <a:lnTo>
                    <a:pt x="95250" y="171450"/>
                  </a:lnTo>
                  <a:lnTo>
                    <a:pt x="57150" y="171450"/>
                  </a:lnTo>
                  <a:lnTo>
                    <a:pt x="57150" y="133350"/>
                  </a:lnTo>
                  <a:close/>
                  <a:moveTo>
                    <a:pt x="57150" y="57150"/>
                  </a:moveTo>
                  <a:lnTo>
                    <a:pt x="95250" y="57150"/>
                  </a:lnTo>
                  <a:lnTo>
                    <a:pt x="95250" y="95250"/>
                  </a:lnTo>
                  <a:lnTo>
                    <a:pt x="57150" y="95250"/>
                  </a:lnTo>
                  <a:lnTo>
                    <a:pt x="57150" y="57150"/>
                  </a:lnTo>
                  <a:close/>
                  <a:moveTo>
                    <a:pt x="133350" y="133350"/>
                  </a:moveTo>
                  <a:lnTo>
                    <a:pt x="171450" y="133350"/>
                  </a:lnTo>
                  <a:lnTo>
                    <a:pt x="171450" y="171450"/>
                  </a:lnTo>
                  <a:lnTo>
                    <a:pt x="133350" y="171450"/>
                  </a:lnTo>
                  <a:lnTo>
                    <a:pt x="133350" y="133350"/>
                  </a:lnTo>
                  <a:close/>
                  <a:moveTo>
                    <a:pt x="133350" y="57150"/>
                  </a:moveTo>
                  <a:lnTo>
                    <a:pt x="171450" y="57150"/>
                  </a:lnTo>
                  <a:lnTo>
                    <a:pt x="171450" y="95250"/>
                  </a:lnTo>
                  <a:lnTo>
                    <a:pt x="133350" y="95250"/>
                  </a:lnTo>
                  <a:lnTo>
                    <a:pt x="133350" y="57150"/>
                  </a:lnTo>
                  <a:close/>
                  <a:moveTo>
                    <a:pt x="0" y="266700"/>
                  </a:moveTo>
                  <a:lnTo>
                    <a:pt x="95250" y="266700"/>
                  </a:lnTo>
                  <a:lnTo>
                    <a:pt x="95250" y="209550"/>
                  </a:lnTo>
                  <a:lnTo>
                    <a:pt x="133350" y="209550"/>
                  </a:lnTo>
                  <a:lnTo>
                    <a:pt x="133350" y="266700"/>
                  </a:lnTo>
                  <a:lnTo>
                    <a:pt x="228600" y="266700"/>
                  </a:lnTo>
                  <a:lnTo>
                    <a:pt x="228600" y="0"/>
                  </a:lnTo>
                  <a:lnTo>
                    <a:pt x="0" y="0"/>
                  </a:lnTo>
                  <a:lnTo>
                    <a:pt x="0" y="2667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48" name="任意多边形: 形状 51"/>
            <p:cNvSpPr/>
            <p:nvPr/>
          </p:nvSpPr>
          <p:spPr>
            <a:xfrm>
              <a:off x="6548400" y="3452775"/>
              <a:ext cx="228600" cy="571500"/>
            </a:xfrm>
            <a:custGeom>
              <a:rect l="l" t="t" r="r" b="b"/>
              <a:pathLst>
                <a:path w="228600" h="571500">
                  <a:moveTo>
                    <a:pt x="171450" y="104775"/>
                  </a:moveTo>
                  <a:lnTo>
                    <a:pt x="133350" y="104775"/>
                  </a:lnTo>
                  <a:lnTo>
                    <a:pt x="133350" y="66675"/>
                  </a:lnTo>
                  <a:lnTo>
                    <a:pt x="171450" y="66675"/>
                  </a:lnTo>
                  <a:lnTo>
                    <a:pt x="171450" y="104775"/>
                  </a:lnTo>
                  <a:close/>
                  <a:moveTo>
                    <a:pt x="171450" y="171450"/>
                  </a:moveTo>
                  <a:lnTo>
                    <a:pt x="133350" y="171450"/>
                  </a:lnTo>
                  <a:lnTo>
                    <a:pt x="133350" y="133350"/>
                  </a:lnTo>
                  <a:lnTo>
                    <a:pt x="171450" y="133350"/>
                  </a:lnTo>
                  <a:lnTo>
                    <a:pt x="171450" y="171450"/>
                  </a:lnTo>
                  <a:close/>
                  <a:moveTo>
                    <a:pt x="171450" y="247650"/>
                  </a:moveTo>
                  <a:lnTo>
                    <a:pt x="133350" y="247650"/>
                  </a:lnTo>
                  <a:lnTo>
                    <a:pt x="133350" y="209550"/>
                  </a:lnTo>
                  <a:lnTo>
                    <a:pt x="171450" y="209550"/>
                  </a:lnTo>
                  <a:lnTo>
                    <a:pt x="171450" y="247650"/>
                  </a:lnTo>
                  <a:close/>
                  <a:moveTo>
                    <a:pt x="171450" y="323850"/>
                  </a:moveTo>
                  <a:lnTo>
                    <a:pt x="133350" y="323850"/>
                  </a:lnTo>
                  <a:lnTo>
                    <a:pt x="133350" y="285750"/>
                  </a:lnTo>
                  <a:lnTo>
                    <a:pt x="171450" y="285750"/>
                  </a:lnTo>
                  <a:lnTo>
                    <a:pt x="171450" y="323850"/>
                  </a:lnTo>
                  <a:close/>
                  <a:moveTo>
                    <a:pt x="171450" y="400050"/>
                  </a:moveTo>
                  <a:lnTo>
                    <a:pt x="133350" y="400050"/>
                  </a:lnTo>
                  <a:lnTo>
                    <a:pt x="133350" y="361950"/>
                  </a:lnTo>
                  <a:lnTo>
                    <a:pt x="171450" y="361950"/>
                  </a:lnTo>
                  <a:lnTo>
                    <a:pt x="171450" y="400050"/>
                  </a:lnTo>
                  <a:close/>
                  <a:moveTo>
                    <a:pt x="171450" y="476250"/>
                  </a:moveTo>
                  <a:lnTo>
                    <a:pt x="133350" y="476250"/>
                  </a:lnTo>
                  <a:lnTo>
                    <a:pt x="133350" y="438150"/>
                  </a:lnTo>
                  <a:lnTo>
                    <a:pt x="171450" y="438150"/>
                  </a:lnTo>
                  <a:lnTo>
                    <a:pt x="171450" y="476250"/>
                  </a:lnTo>
                  <a:close/>
                  <a:moveTo>
                    <a:pt x="95250" y="104775"/>
                  </a:moveTo>
                  <a:lnTo>
                    <a:pt x="57150" y="104775"/>
                  </a:lnTo>
                  <a:lnTo>
                    <a:pt x="57150" y="66675"/>
                  </a:lnTo>
                  <a:lnTo>
                    <a:pt x="95250" y="66675"/>
                  </a:lnTo>
                  <a:lnTo>
                    <a:pt x="95250" y="104775"/>
                  </a:lnTo>
                  <a:close/>
                  <a:moveTo>
                    <a:pt x="95250" y="171450"/>
                  </a:moveTo>
                  <a:lnTo>
                    <a:pt x="57150" y="171450"/>
                  </a:lnTo>
                  <a:lnTo>
                    <a:pt x="57150" y="133350"/>
                  </a:lnTo>
                  <a:lnTo>
                    <a:pt x="95250" y="133350"/>
                  </a:lnTo>
                  <a:lnTo>
                    <a:pt x="95250" y="171450"/>
                  </a:lnTo>
                  <a:close/>
                  <a:moveTo>
                    <a:pt x="95250" y="247650"/>
                  </a:moveTo>
                  <a:lnTo>
                    <a:pt x="57150" y="247650"/>
                  </a:lnTo>
                  <a:lnTo>
                    <a:pt x="57150" y="209550"/>
                  </a:lnTo>
                  <a:lnTo>
                    <a:pt x="95250" y="209550"/>
                  </a:lnTo>
                  <a:lnTo>
                    <a:pt x="95250" y="247650"/>
                  </a:lnTo>
                  <a:close/>
                  <a:moveTo>
                    <a:pt x="95250" y="323850"/>
                  </a:moveTo>
                  <a:lnTo>
                    <a:pt x="57150" y="323850"/>
                  </a:lnTo>
                  <a:lnTo>
                    <a:pt x="57150" y="285750"/>
                  </a:lnTo>
                  <a:lnTo>
                    <a:pt x="95250" y="285750"/>
                  </a:lnTo>
                  <a:lnTo>
                    <a:pt x="95250" y="323850"/>
                  </a:lnTo>
                  <a:close/>
                  <a:moveTo>
                    <a:pt x="95250" y="400050"/>
                  </a:moveTo>
                  <a:lnTo>
                    <a:pt x="57150" y="400050"/>
                  </a:lnTo>
                  <a:lnTo>
                    <a:pt x="57150" y="361950"/>
                  </a:lnTo>
                  <a:lnTo>
                    <a:pt x="95250" y="361950"/>
                  </a:lnTo>
                  <a:lnTo>
                    <a:pt x="95250" y="400050"/>
                  </a:lnTo>
                  <a:close/>
                  <a:moveTo>
                    <a:pt x="95250" y="476250"/>
                  </a:moveTo>
                  <a:lnTo>
                    <a:pt x="57150" y="476250"/>
                  </a:lnTo>
                  <a:lnTo>
                    <a:pt x="57150" y="438150"/>
                  </a:lnTo>
                  <a:lnTo>
                    <a:pt x="95250" y="438150"/>
                  </a:lnTo>
                  <a:lnTo>
                    <a:pt x="95250" y="476250"/>
                  </a:lnTo>
                  <a:close/>
                  <a:moveTo>
                    <a:pt x="0" y="0"/>
                  </a:moveTo>
                  <a:lnTo>
                    <a:pt x="0" y="571500"/>
                  </a:lnTo>
                  <a:lnTo>
                    <a:pt x="95250" y="571500"/>
                  </a:lnTo>
                  <a:lnTo>
                    <a:pt x="95250" y="514350"/>
                  </a:lnTo>
                  <a:lnTo>
                    <a:pt x="133350" y="514350"/>
                  </a:lnTo>
                  <a:lnTo>
                    <a:pt x="133350" y="571500"/>
                  </a:lnTo>
                  <a:lnTo>
                    <a:pt x="228600" y="571500"/>
                  </a:lnTo>
                  <a:lnTo>
                    <a:pt x="228600" y="2857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49" name="任意多边形: 形状 52"/>
            <p:cNvSpPr/>
            <p:nvPr/>
          </p:nvSpPr>
          <p:spPr>
            <a:xfrm>
              <a:off x="6148350" y="3433725"/>
              <a:ext cx="228600" cy="285750"/>
            </a:xfrm>
            <a:custGeom>
              <a:rect l="l" t="t" r="r" b="b"/>
              <a:pathLst>
                <a:path w="228600" h="285750">
                  <a:moveTo>
                    <a:pt x="133350" y="133350"/>
                  </a:moveTo>
                  <a:lnTo>
                    <a:pt x="171450" y="133350"/>
                  </a:lnTo>
                  <a:lnTo>
                    <a:pt x="171450" y="171450"/>
                  </a:lnTo>
                  <a:lnTo>
                    <a:pt x="133350" y="171450"/>
                  </a:lnTo>
                  <a:lnTo>
                    <a:pt x="133350" y="133350"/>
                  </a:lnTo>
                  <a:close/>
                  <a:moveTo>
                    <a:pt x="133350" y="57150"/>
                  </a:moveTo>
                  <a:lnTo>
                    <a:pt x="171450" y="57150"/>
                  </a:lnTo>
                  <a:lnTo>
                    <a:pt x="171450" y="95250"/>
                  </a:lnTo>
                  <a:lnTo>
                    <a:pt x="133350" y="95250"/>
                  </a:lnTo>
                  <a:lnTo>
                    <a:pt x="133350" y="57150"/>
                  </a:lnTo>
                  <a:close/>
                  <a:moveTo>
                    <a:pt x="95250" y="95250"/>
                  </a:moveTo>
                  <a:lnTo>
                    <a:pt x="57150" y="95250"/>
                  </a:lnTo>
                  <a:lnTo>
                    <a:pt x="57150" y="57150"/>
                  </a:lnTo>
                  <a:lnTo>
                    <a:pt x="95250" y="57150"/>
                  </a:lnTo>
                  <a:lnTo>
                    <a:pt x="95250" y="95250"/>
                  </a:lnTo>
                  <a:close/>
                  <a:moveTo>
                    <a:pt x="95250" y="171450"/>
                  </a:moveTo>
                  <a:lnTo>
                    <a:pt x="57150" y="171450"/>
                  </a:lnTo>
                  <a:lnTo>
                    <a:pt x="57150" y="133350"/>
                  </a:lnTo>
                  <a:lnTo>
                    <a:pt x="95250" y="133350"/>
                  </a:lnTo>
                  <a:lnTo>
                    <a:pt x="95250" y="171450"/>
                  </a:lnTo>
                  <a:close/>
                  <a:moveTo>
                    <a:pt x="133350" y="285750"/>
                  </a:moveTo>
                  <a:lnTo>
                    <a:pt x="228600" y="285750"/>
                  </a:lnTo>
                  <a:lnTo>
                    <a:pt x="228600" y="0"/>
                  </a:lnTo>
                  <a:lnTo>
                    <a:pt x="0" y="0"/>
                  </a:lnTo>
                  <a:lnTo>
                    <a:pt x="0" y="209550"/>
                  </a:lnTo>
                  <a:lnTo>
                    <a:pt x="133350" y="209550"/>
                  </a:lnTo>
                  <a:lnTo>
                    <a:pt x="133350" y="2857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</p:grpSp>
      <p:sp>
        <p:nvSpPr>
          <p:cNvPr id="50" name="图形 18"/>
          <p:cNvSpPr/>
          <p:nvPr/>
        </p:nvSpPr>
        <p:spPr>
          <a:xfrm>
            <a:off x="9591365" y="2511802"/>
            <a:ext cx="475390" cy="439736"/>
          </a:xfrm>
          <a:custGeom>
            <a:rect l="l" t="t" r="r" b="b"/>
            <a:pathLst>
              <a:path w="475390" h="439736">
                <a:moveTo>
                  <a:pt x="394574" y="370142"/>
                </a:moveTo>
                <a:lnTo>
                  <a:pt x="287611" y="333299"/>
                </a:lnTo>
                <a:lnTo>
                  <a:pt x="287017" y="333299"/>
                </a:lnTo>
                <a:lnTo>
                  <a:pt x="244232" y="318443"/>
                </a:lnTo>
                <a:lnTo>
                  <a:pt x="444490" y="54007"/>
                </a:lnTo>
                <a:lnTo>
                  <a:pt x="394574" y="370142"/>
                </a:lnTo>
                <a:close/>
                <a:moveTo>
                  <a:pt x="260871" y="349938"/>
                </a:moveTo>
                <a:lnTo>
                  <a:pt x="221651" y="389157"/>
                </a:lnTo>
                <a:lnTo>
                  <a:pt x="232347" y="340430"/>
                </a:lnTo>
                <a:lnTo>
                  <a:pt x="260871" y="349938"/>
                </a:lnTo>
                <a:lnTo>
                  <a:pt x="260871" y="349938"/>
                </a:lnTo>
                <a:close/>
                <a:moveTo>
                  <a:pt x="213332" y="319632"/>
                </a:moveTo>
                <a:cubicBezTo>
                  <a:pt x="212143" y="320820"/>
                  <a:pt x="211549" y="322603"/>
                  <a:pt x="210955" y="324386"/>
                </a:cubicBezTo>
                <a:lnTo>
                  <a:pt x="209172" y="332111"/>
                </a:lnTo>
                <a:lnTo>
                  <a:pt x="197287" y="386187"/>
                </a:lnTo>
                <a:lnTo>
                  <a:pt x="168763" y="302993"/>
                </a:lnTo>
                <a:lnTo>
                  <a:pt x="391008" y="89068"/>
                </a:lnTo>
                <a:lnTo>
                  <a:pt x="220462" y="310718"/>
                </a:lnTo>
                <a:lnTo>
                  <a:pt x="213332" y="319632"/>
                </a:lnTo>
                <a:close/>
                <a:moveTo>
                  <a:pt x="41597" y="249512"/>
                </a:moveTo>
                <a:lnTo>
                  <a:pt x="389820" y="64110"/>
                </a:lnTo>
                <a:lnTo>
                  <a:pt x="151531" y="286949"/>
                </a:lnTo>
                <a:lnTo>
                  <a:pt x="41597" y="249512"/>
                </a:lnTo>
                <a:close/>
                <a:moveTo>
                  <a:pt x="470636" y="2309"/>
                </a:moveTo>
                <a:cubicBezTo>
                  <a:pt x="467071" y="-663"/>
                  <a:pt x="461723" y="-663"/>
                  <a:pt x="457563" y="1714"/>
                </a:cubicBezTo>
                <a:lnTo>
                  <a:pt x="6537" y="241193"/>
                </a:lnTo>
                <a:cubicBezTo>
                  <a:pt x="2377" y="243570"/>
                  <a:pt x="0" y="247729"/>
                  <a:pt x="0" y="252483"/>
                </a:cubicBezTo>
                <a:cubicBezTo>
                  <a:pt x="0" y="257237"/>
                  <a:pt x="3565" y="261397"/>
                  <a:pt x="7725" y="262585"/>
                </a:cubicBezTo>
                <a:lnTo>
                  <a:pt x="131327" y="304776"/>
                </a:lnTo>
                <a:lnTo>
                  <a:pt x="146777" y="310124"/>
                </a:lnTo>
                <a:lnTo>
                  <a:pt x="150342" y="320226"/>
                </a:lnTo>
                <a:lnTo>
                  <a:pt x="187185" y="430754"/>
                </a:lnTo>
                <a:lnTo>
                  <a:pt x="187185" y="431349"/>
                </a:lnTo>
                <a:lnTo>
                  <a:pt x="187185" y="431943"/>
                </a:lnTo>
                <a:cubicBezTo>
                  <a:pt x="188374" y="435508"/>
                  <a:pt x="191939" y="438480"/>
                  <a:pt x="196098" y="439668"/>
                </a:cubicBezTo>
                <a:cubicBezTo>
                  <a:pt x="200258" y="440856"/>
                  <a:pt x="204418" y="439668"/>
                  <a:pt x="207389" y="436696"/>
                </a:cubicBezTo>
                <a:lnTo>
                  <a:pt x="207983" y="436103"/>
                </a:lnTo>
                <a:lnTo>
                  <a:pt x="211549" y="432537"/>
                </a:lnTo>
                <a:lnTo>
                  <a:pt x="286422" y="358852"/>
                </a:lnTo>
                <a:lnTo>
                  <a:pt x="400516" y="398071"/>
                </a:lnTo>
                <a:cubicBezTo>
                  <a:pt x="404082" y="399260"/>
                  <a:pt x="407647" y="398665"/>
                  <a:pt x="410618" y="396883"/>
                </a:cubicBezTo>
                <a:cubicBezTo>
                  <a:pt x="413589" y="395100"/>
                  <a:pt x="415966" y="392129"/>
                  <a:pt x="416561" y="388564"/>
                </a:cubicBezTo>
                <a:lnTo>
                  <a:pt x="475985" y="14194"/>
                </a:lnTo>
                <a:cubicBezTo>
                  <a:pt x="476578" y="8845"/>
                  <a:pt x="474202" y="4686"/>
                  <a:pt x="470636" y="23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/>
            <a:endParaRPr lang="zh-CN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 14"/>
          <p:cNvPicPr>
            <a:picLocks noChangeAspect="true"/>
          </p:cNvPicPr>
          <p:nvPr/>
        </p:nvPicPr>
        <p:blipFill>
          <a:blip r:embed="rId1"/>
          <a:stretch/>
        </p:blipFill>
        <p:spPr>
          <a:xfrm>
            <a:off x="0" y="0"/>
            <a:ext cx="5053584" cy="6858000"/>
          </a:xfrm>
          <a:prstGeom prst="rect">
            <a:avLst/>
          </a:prstGeom>
        </p:spPr>
      </p:pic>
      <p:sp>
        <p:nvSpPr>
          <p:cNvPr id="53" name="矩形 3"/>
          <p:cNvSpPr/>
          <p:nvPr/>
        </p:nvSpPr>
        <p:spPr>
          <a:xfrm>
            <a:off x="5058137" y="0"/>
            <a:ext cx="2838088" cy="6858000"/>
          </a:xfrm>
          <a:prstGeom prst="rect">
            <a:avLst/>
          </a:prstGeom>
          <a:solidFill>
            <a:srgbClr val="15A0FF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grpSp>
        <p:nvGrpSpPr>
          <p:cNvPr id="54" name="组合 6"/>
          <p:cNvGrpSpPr/>
          <p:nvPr/>
        </p:nvGrpSpPr>
        <p:grpSpPr>
          <a:xfrm>
            <a:off x="5884710" y="1443724"/>
            <a:ext cx="1184941" cy="1011601"/>
            <a:chOff x="5884710" y="1162406"/>
            <a:chExt cx="1184941" cy="1011601"/>
          </a:xfrm>
        </p:grpSpPr>
        <p:sp>
          <p:nvSpPr>
            <p:cNvPr id="55" name="文本框 4"/>
            <p:cNvSpPr txBox="true"/>
            <p:nvPr/>
          </p:nvSpPr>
          <p:spPr>
            <a:xfrm>
              <a:off x="5981853" y="1835453"/>
              <a:ext cx="990600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1600">
                  <a:solidFill>
                    <a:srgbClr val="FFFFFF"/>
                  </a:solidFill>
                </a:rPr>
                <a:t>人员介绍</a:t>
              </a:r>
              <a:endParaRPr/>
            </a:p>
          </p:txBody>
        </p:sp>
        <p:sp>
          <p:nvSpPr>
            <p:cNvPr id="56" name="文本框 5"/>
            <p:cNvSpPr txBox="true"/>
            <p:nvPr/>
          </p:nvSpPr>
          <p:spPr>
            <a:xfrm>
              <a:off x="5884710" y="1162406"/>
              <a:ext cx="118494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3600" b="true">
                  <a:solidFill>
                    <a:schemeClr val="bg1"/>
                  </a:solidFill>
                </a:rPr>
                <a:t>No.1</a:t>
              </a:r>
              <a:endParaRPr lang="zh-CN" altLang="zh-CN" sz="3600" b="true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组合 7"/>
          <p:cNvGrpSpPr/>
          <p:nvPr/>
        </p:nvGrpSpPr>
        <p:grpSpPr>
          <a:xfrm>
            <a:off x="5892906" y="2955230"/>
            <a:ext cx="1174750" cy="1011601"/>
            <a:chOff x="5892906" y="1162406"/>
            <a:chExt cx="1174750" cy="1011601"/>
          </a:xfrm>
        </p:grpSpPr>
        <p:sp>
          <p:nvSpPr>
            <p:cNvPr id="58" name="文本框 8"/>
            <p:cNvSpPr txBox="true"/>
            <p:nvPr/>
          </p:nvSpPr>
          <p:spPr>
            <a:xfrm>
              <a:off x="5947962" y="1835453"/>
              <a:ext cx="1058266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1600">
                  <a:solidFill>
                    <a:srgbClr val="FFFFFF"/>
                  </a:solidFill>
                </a:rPr>
                <a:t> 项目描述</a:t>
              </a:r>
              <a:endParaRPr/>
            </a:p>
          </p:txBody>
        </p:sp>
        <p:sp>
          <p:nvSpPr>
            <p:cNvPr id="59" name="文本框 9"/>
            <p:cNvSpPr txBox="true"/>
            <p:nvPr/>
          </p:nvSpPr>
          <p:spPr>
            <a:xfrm>
              <a:off x="5892906" y="1162406"/>
              <a:ext cx="1174750" cy="6413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en-US" sz="3600" b="true">
                  <a:solidFill>
                    <a:srgbClr val="FFFFFF"/>
                  </a:solidFill>
                </a:rPr>
                <a:t>No.2</a:t>
              </a:r>
              <a:endParaRPr/>
            </a:p>
          </p:txBody>
        </p:sp>
      </p:grpSp>
      <p:grpSp>
        <p:nvGrpSpPr>
          <p:cNvPr id="60" name="组合 10"/>
          <p:cNvGrpSpPr/>
          <p:nvPr/>
        </p:nvGrpSpPr>
        <p:grpSpPr>
          <a:xfrm>
            <a:off x="5892906" y="4466735"/>
            <a:ext cx="1174750" cy="1011601"/>
            <a:chOff x="5892906" y="1162406"/>
            <a:chExt cx="1174750" cy="1011601"/>
          </a:xfrm>
        </p:grpSpPr>
        <p:sp>
          <p:nvSpPr>
            <p:cNvPr id="61" name="文本框 11"/>
            <p:cNvSpPr txBox="true"/>
            <p:nvPr/>
          </p:nvSpPr>
          <p:spPr>
            <a:xfrm>
              <a:off x="6365686" y="1835453"/>
              <a:ext cx="222945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1600">
                  <a:solidFill>
                    <a:srgbClr val="FFFFFF"/>
                  </a:solidFill>
                </a:rPr>
                <a:t> 路线图</a:t>
              </a:r>
              <a:endParaRPr/>
            </a:p>
          </p:txBody>
        </p:sp>
        <p:sp>
          <p:nvSpPr>
            <p:cNvPr id="62" name="文本框 12"/>
            <p:cNvSpPr txBox="true"/>
            <p:nvPr/>
          </p:nvSpPr>
          <p:spPr>
            <a:xfrm>
              <a:off x="5892906" y="1162406"/>
              <a:ext cx="1174750" cy="6413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en-US" sz="3600" b="true">
                  <a:solidFill>
                    <a:srgbClr val="FFFFFF"/>
                  </a:solidFill>
                </a:rPr>
                <a:t>No.3</a:t>
              </a:r>
              <a:endParaRPr/>
            </a:p>
          </p:txBody>
        </p:sp>
      </p:grpSp>
      <p:grpSp>
        <p:nvGrpSpPr>
          <p:cNvPr id="63" name="图形 51"/>
          <p:cNvGrpSpPr/>
          <p:nvPr/>
        </p:nvGrpSpPr>
        <p:grpSpPr>
          <a:xfrm>
            <a:off x="8501505" y="1382710"/>
            <a:ext cx="622020" cy="622020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64" name="任意多边形: 形状 19"/>
            <p:cNvSpPr/>
            <p:nvPr/>
          </p:nvSpPr>
          <p:spPr>
            <a:xfrm>
              <a:off x="6224302" y="3436144"/>
              <a:ext cx="142875" cy="142875"/>
            </a:xfrm>
            <a:custGeom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5" name="任意多边形: 形状 20"/>
            <p:cNvSpPr/>
            <p:nvPr/>
          </p:nvSpPr>
          <p:spPr>
            <a:xfrm>
              <a:off x="5829110" y="3436144"/>
              <a:ext cx="142875" cy="142875"/>
            </a:xfrm>
            <a:custGeom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6" name="任意多边形: 形状 21"/>
            <p:cNvSpPr/>
            <p:nvPr/>
          </p:nvSpPr>
          <p:spPr>
            <a:xfrm>
              <a:off x="6178296" y="3604450"/>
              <a:ext cx="266700" cy="142875"/>
            </a:xfrm>
            <a:custGeom>
              <a:rect l="l" t="t" r="r" b="b"/>
              <a:pathLst>
                <a:path w="266700" h="142875">
                  <a:moveTo>
                    <a:pt x="253556" y="44101"/>
                  </a:moveTo>
                  <a:cubicBezTo>
                    <a:pt x="232176" y="27474"/>
                    <a:pt x="207446" y="15679"/>
                    <a:pt x="181070" y="9526"/>
                  </a:cubicBezTo>
                  <a:cubicBezTo>
                    <a:pt x="161246" y="3734"/>
                    <a:pt x="140756" y="532"/>
                    <a:pt x="120110" y="1"/>
                  </a:cubicBezTo>
                  <a:cubicBezTo>
                    <a:pt x="99448" y="-46"/>
                    <a:pt x="78906" y="3169"/>
                    <a:pt x="59246" y="9526"/>
                  </a:cubicBezTo>
                  <a:cubicBezTo>
                    <a:pt x="39570" y="14764"/>
                    <a:pt x="20765" y="22851"/>
                    <a:pt x="3429" y="33529"/>
                  </a:cubicBezTo>
                  <a:lnTo>
                    <a:pt x="0" y="37434"/>
                  </a:lnTo>
                  <a:cubicBezTo>
                    <a:pt x="27693" y="44909"/>
                    <a:pt x="53604" y="57865"/>
                    <a:pt x="76200" y="75534"/>
                  </a:cubicBezTo>
                  <a:cubicBezTo>
                    <a:pt x="93960" y="88582"/>
                    <a:pt x="104321" y="109409"/>
                    <a:pt x="104013" y="131446"/>
                  </a:cubicBezTo>
                  <a:lnTo>
                    <a:pt x="104013" y="148400"/>
                  </a:lnTo>
                  <a:lnTo>
                    <a:pt x="268319" y="148400"/>
                  </a:lnTo>
                  <a:lnTo>
                    <a:pt x="268319" y="73819"/>
                  </a:lnTo>
                  <a:cubicBezTo>
                    <a:pt x="268644" y="62075"/>
                    <a:pt x="263111" y="50937"/>
                    <a:pt x="253556" y="44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7" name="任意多边形: 形状 22"/>
            <p:cNvSpPr/>
            <p:nvPr/>
          </p:nvSpPr>
          <p:spPr>
            <a:xfrm>
              <a:off x="5754910" y="3604450"/>
              <a:ext cx="266700" cy="142875"/>
            </a:xfrm>
            <a:custGeom>
              <a:rect l="l" t="t" r="r" b="b"/>
              <a:pathLst>
                <a:path w="266700" h="142875">
                  <a:moveTo>
                    <a:pt x="164687" y="131446"/>
                  </a:moveTo>
                  <a:cubicBezTo>
                    <a:pt x="164702" y="109990"/>
                    <a:pt x="174570" y="89728"/>
                    <a:pt x="191453" y="76486"/>
                  </a:cubicBezTo>
                  <a:lnTo>
                    <a:pt x="192500" y="75534"/>
                  </a:lnTo>
                  <a:lnTo>
                    <a:pt x="193739" y="74677"/>
                  </a:lnTo>
                  <a:cubicBezTo>
                    <a:pt x="216602" y="58406"/>
                    <a:pt x="241905" y="45867"/>
                    <a:pt x="268700" y="37529"/>
                  </a:cubicBezTo>
                  <a:cubicBezTo>
                    <a:pt x="266795" y="35529"/>
                    <a:pt x="264986" y="33433"/>
                    <a:pt x="263271" y="31338"/>
                  </a:cubicBezTo>
                  <a:cubicBezTo>
                    <a:pt x="246372" y="21520"/>
                    <a:pt x="228152" y="14175"/>
                    <a:pt x="209169" y="9526"/>
                  </a:cubicBezTo>
                  <a:cubicBezTo>
                    <a:pt x="189376" y="3742"/>
                    <a:pt x="168918" y="541"/>
                    <a:pt x="148304" y="1"/>
                  </a:cubicBezTo>
                  <a:cubicBezTo>
                    <a:pt x="127609" y="-53"/>
                    <a:pt x="107036" y="3162"/>
                    <a:pt x="87344" y="9526"/>
                  </a:cubicBezTo>
                  <a:cubicBezTo>
                    <a:pt x="61338" y="16700"/>
                    <a:pt x="36801" y="28404"/>
                    <a:pt x="14859" y="44101"/>
                  </a:cubicBezTo>
                  <a:cubicBezTo>
                    <a:pt x="5620" y="51212"/>
                    <a:pt x="146" y="62162"/>
                    <a:pt x="0" y="73819"/>
                  </a:cubicBezTo>
                  <a:lnTo>
                    <a:pt x="0" y="148400"/>
                  </a:lnTo>
                  <a:lnTo>
                    <a:pt x="164687" y="1484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8" name="任意多边形: 形状 23"/>
            <p:cNvSpPr/>
            <p:nvPr/>
          </p:nvSpPr>
          <p:spPr>
            <a:xfrm>
              <a:off x="5952553" y="3662170"/>
              <a:ext cx="295275" cy="142875"/>
            </a:xfrm>
            <a:custGeom>
              <a:rect l="l" t="t" r="r" b="b"/>
              <a:pathLst>
                <a:path w="295275" h="142875">
                  <a:moveTo>
                    <a:pt x="0" y="147830"/>
                  </a:moveTo>
                  <a:lnTo>
                    <a:pt x="0" y="73725"/>
                  </a:lnTo>
                  <a:cubicBezTo>
                    <a:pt x="45" y="62070"/>
                    <a:pt x="5544" y="51107"/>
                    <a:pt x="14859" y="44103"/>
                  </a:cubicBezTo>
                  <a:cubicBezTo>
                    <a:pt x="36757" y="28332"/>
                    <a:pt x="61308" y="16621"/>
                    <a:pt x="87344" y="9527"/>
                  </a:cubicBezTo>
                  <a:cubicBezTo>
                    <a:pt x="106995" y="3128"/>
                    <a:pt x="127543" y="-88"/>
                    <a:pt x="148209" y="2"/>
                  </a:cubicBezTo>
                  <a:cubicBezTo>
                    <a:pt x="168859" y="487"/>
                    <a:pt x="189355" y="3690"/>
                    <a:pt x="209169" y="9527"/>
                  </a:cubicBezTo>
                  <a:cubicBezTo>
                    <a:pt x="235573" y="15599"/>
                    <a:pt x="260319" y="27402"/>
                    <a:pt x="281654" y="44103"/>
                  </a:cubicBezTo>
                  <a:cubicBezTo>
                    <a:pt x="291244" y="50876"/>
                    <a:pt x="296819" y="61990"/>
                    <a:pt x="296513" y="73725"/>
                  </a:cubicBezTo>
                  <a:lnTo>
                    <a:pt x="296513" y="1478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9" name="任意多边形: 形状 24"/>
            <p:cNvSpPr/>
            <p:nvPr/>
          </p:nvSpPr>
          <p:spPr>
            <a:xfrm>
              <a:off x="6026658" y="3493770"/>
              <a:ext cx="142875" cy="142875"/>
            </a:xfrm>
            <a:custGeom>
              <a:rect l="l" t="t" r="r" b="b"/>
              <a:pathLst>
                <a:path w="142875" h="142875">
                  <a:moveTo>
                    <a:pt x="148209" y="74105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5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70" name="任意多边形: 形状 25"/>
            <p:cNvSpPr/>
            <p:nvPr/>
          </p:nvSpPr>
          <p:spPr>
            <a:xfrm>
              <a:off x="5755481" y="3048000"/>
              <a:ext cx="685800" cy="342900"/>
            </a:xfrm>
            <a:custGeom>
              <a:rect l="l" t="t" r="r" b="b"/>
              <a:pathLst>
                <a:path w="685800" h="342900">
                  <a:moveTo>
                    <a:pt x="654844" y="0"/>
                  </a:moveTo>
                  <a:lnTo>
                    <a:pt x="38100" y="0"/>
                  </a:lnTo>
                  <a:cubicBezTo>
                    <a:pt x="17058" y="0"/>
                    <a:pt x="0" y="17058"/>
                    <a:pt x="0" y="38100"/>
                  </a:cubicBezTo>
                  <a:lnTo>
                    <a:pt x="0" y="247650"/>
                  </a:lnTo>
                  <a:cubicBezTo>
                    <a:pt x="0" y="268692"/>
                    <a:pt x="17058" y="285750"/>
                    <a:pt x="38100" y="285750"/>
                  </a:cubicBezTo>
                  <a:lnTo>
                    <a:pt x="178594" y="285750"/>
                  </a:lnTo>
                  <a:lnTo>
                    <a:pt x="178594" y="342900"/>
                  </a:lnTo>
                  <a:lnTo>
                    <a:pt x="238601" y="285750"/>
                  </a:lnTo>
                  <a:lnTo>
                    <a:pt x="303371" y="285750"/>
                  </a:lnTo>
                  <a:lnTo>
                    <a:pt x="340519" y="342900"/>
                  </a:lnTo>
                  <a:lnTo>
                    <a:pt x="374809" y="285750"/>
                  </a:lnTo>
                  <a:lnTo>
                    <a:pt x="442436" y="285750"/>
                  </a:lnTo>
                  <a:lnTo>
                    <a:pt x="502444" y="342900"/>
                  </a:lnTo>
                  <a:lnTo>
                    <a:pt x="502444" y="285750"/>
                  </a:lnTo>
                  <a:lnTo>
                    <a:pt x="654844" y="285750"/>
                  </a:lnTo>
                  <a:cubicBezTo>
                    <a:pt x="675885" y="285750"/>
                    <a:pt x="692944" y="268692"/>
                    <a:pt x="692944" y="247650"/>
                  </a:cubicBezTo>
                  <a:lnTo>
                    <a:pt x="692944" y="38100"/>
                  </a:lnTo>
                  <a:cubicBezTo>
                    <a:pt x="692944" y="17058"/>
                    <a:pt x="675885" y="0"/>
                    <a:pt x="654844" y="0"/>
                  </a:cubicBezTo>
                  <a:close/>
                  <a:moveTo>
                    <a:pt x="95250" y="85725"/>
                  </a:moveTo>
                  <a:lnTo>
                    <a:pt x="540544" y="85725"/>
                  </a:lnTo>
                  <a:lnTo>
                    <a:pt x="540544" y="104775"/>
                  </a:lnTo>
                  <a:lnTo>
                    <a:pt x="95250" y="104775"/>
                  </a:lnTo>
                  <a:close/>
                  <a:moveTo>
                    <a:pt x="445294" y="200025"/>
                  </a:moveTo>
                  <a:lnTo>
                    <a:pt x="95250" y="200025"/>
                  </a:lnTo>
                  <a:lnTo>
                    <a:pt x="95250" y="180975"/>
                  </a:lnTo>
                  <a:lnTo>
                    <a:pt x="445294" y="180975"/>
                  </a:lnTo>
                  <a:close/>
                  <a:moveTo>
                    <a:pt x="597694" y="152400"/>
                  </a:moveTo>
                  <a:lnTo>
                    <a:pt x="95250" y="152400"/>
                  </a:lnTo>
                  <a:lnTo>
                    <a:pt x="95250" y="133350"/>
                  </a:lnTo>
                  <a:lnTo>
                    <a:pt x="597694" y="1333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</p:grpSp>
      <p:sp>
        <p:nvSpPr>
          <p:cNvPr id="71" name="文本框 46"/>
          <p:cNvSpPr txBox="true"/>
          <p:nvPr/>
        </p:nvSpPr>
        <p:spPr>
          <a:xfrm>
            <a:off x="8489320" y="2066079"/>
            <a:ext cx="2209800" cy="5778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/>
            <a:r>
              <a:rPr lang="zh-CN" altLang="zh-CN" sz="3200" b="true">
                <a:solidFill>
                  <a:srgbClr val="FFFFFF"/>
                </a:solidFill>
              </a:rPr>
              <a:t>我们的成员</a:t>
            </a:r>
            <a:endParaRPr/>
          </a:p>
        </p:txBody>
      </p:sp>
      <p:sp>
        <p:nvSpPr>
          <p:cNvPr id="72" name="矩形 49"/>
          <p:cNvSpPr/>
          <p:nvPr/>
        </p:nvSpPr>
        <p:spPr>
          <a:xfrm>
            <a:off x="8489320" y="4403767"/>
            <a:ext cx="2730500" cy="857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zh-CN" sz="1400">
                <a:solidFill>
                  <a:srgbClr val="FFFFFF"/>
                </a:solidFill>
              </a:rPr>
              <a:t>成员具有丰富的行业经验，以及专业的素养，是我们项目的一大保证。</a:t>
            </a:r>
            <a:endParaRPr/>
          </a:p>
        </p:txBody>
      </p:sp>
      <p:sp>
        <p:nvSpPr>
          <p:cNvPr id="73" name="矩形 50"/>
          <p:cNvSpPr/>
          <p:nvPr/>
        </p:nvSpPr>
        <p:spPr>
          <a:xfrm>
            <a:off x="8489320" y="3257696"/>
            <a:ext cx="2730500" cy="857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zh-CN" sz="1400">
                <a:solidFill>
                  <a:srgbClr val="FFFFFF"/>
                </a:solidFill>
              </a:rPr>
              <a:t>主要由</a:t>
            </a:r>
            <a:r>
              <a:rPr lang="en-US" altLang="en-US" sz="1400">
                <a:solidFill>
                  <a:srgbClr val="FFFFFF"/>
                </a:solidFill>
              </a:rPr>
              <a:t> </a:t>
            </a:r>
            <a:r>
              <a:rPr lang="zh-CN" altLang="zh-CN" sz="1400">
                <a:solidFill>
                  <a:srgbClr val="FFFFFF"/>
                </a:solidFill>
              </a:rPr>
              <a:t>在校优秀学生、</a:t>
            </a:r>
            <a:r>
              <a:rPr lang="en-US" altLang="en-US" sz="1400">
                <a:solidFill>
                  <a:srgbClr val="FFFFFF"/>
                </a:solidFill>
              </a:rPr>
              <a:t> </a:t>
            </a:r>
            <a:r>
              <a:rPr lang="zh-CN" altLang="zh-CN" sz="1400">
                <a:solidFill>
                  <a:srgbClr val="FFFFFF"/>
                </a:solidFill>
              </a:rPr>
              <a:t>前互联网大厂员工、丰富经验的区块链工程师组成。</a:t>
            </a:r>
            <a:endParaRPr/>
          </a:p>
        </p:txBody>
      </p:sp>
      <p:cxnSp>
        <p:nvCxnSpPr>
          <p:cNvPr id="74" name="直接连接符 53"/>
          <p:cNvCxnSpPr/>
          <p:nvPr/>
        </p:nvCxnSpPr>
        <p:spPr>
          <a:xfrm>
            <a:off x="8595074" y="2683874"/>
            <a:ext cx="1178846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  <a:prstDash val="solid"/>
            <a:miter/>
          </a:ln>
        </p:spPr>
      </p:cxnSp>
      <p:sp>
        <p:nvSpPr>
          <p:cNvPr id="75" name="文本框 1"/>
          <p:cNvSpPr txBox="true"/>
          <p:nvPr/>
        </p:nvSpPr>
        <p:spPr>
          <a:xfrm>
            <a:off x="782320" y="731520"/>
            <a:ext cx="1803400" cy="5715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/>
            <a:r>
              <a:rPr lang="zh-CN" altLang="zh-CN" sz="3200" b="true">
                <a:solidFill>
                  <a:srgbClr val="FFFFFF"/>
                </a:solidFill>
              </a:rPr>
              <a:t>项目介绍</a:t>
            </a:r>
            <a:endParaRPr/>
          </a:p>
        </p:txBody>
      </p:sp>
      <p:sp>
        <p:nvSpPr>
          <p:cNvPr id="76" name="文本框 2"/>
          <p:cNvSpPr txBox="true"/>
          <p:nvPr/>
        </p:nvSpPr>
        <p:spPr>
          <a:xfrm>
            <a:off x="782320" y="1316295"/>
            <a:ext cx="584200" cy="330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/>
            <a:r>
              <a:rPr lang="zh-CN" altLang="zh-CN" sz="1600">
                <a:solidFill>
                  <a:srgbClr val="FFFFFF"/>
                </a:solidFill>
              </a:rPr>
              <a:t>介绍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图片 7"/>
          <p:cNvPicPr>
            <a:picLocks noChangeAspect="true"/>
          </p:cNvPicPr>
          <p:nvPr/>
        </p:nvPicPr>
        <p:blipFill rotWithShape="true">
          <a:blip r:embed="rId1"/>
          <a:srcRect t="5209" b="5209"/>
          <a:stretch/>
        </p:blipFill>
        <p:spPr>
          <a:xfrm rot="0" flipH="false" flipV="false">
            <a:off x="3839150" y="2115902"/>
            <a:ext cx="8519771" cy="5068900"/>
          </a:xfrm>
          <a:prstGeom prst="rect">
            <a:avLst/>
          </a:prstGeom>
        </p:spPr>
      </p:pic>
      <p:sp>
        <p:nvSpPr>
          <p:cNvPr id="79" name="文本框 4"/>
          <p:cNvSpPr txBox="true"/>
          <p:nvPr/>
        </p:nvSpPr>
        <p:spPr>
          <a:xfrm>
            <a:off x="782320" y="731520"/>
            <a:ext cx="3841750" cy="6985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/>
            <a:r>
              <a:rPr lang="en-US" altLang="en-US" sz="4000" b="true">
                <a:solidFill>
                  <a:srgbClr val="FFFFFF"/>
                </a:solidFill>
              </a:rPr>
              <a:t>Web5 </a:t>
            </a:r>
            <a:r>
              <a:rPr lang="zh-CN" altLang="zh-CN" sz="4000" b="true">
                <a:solidFill>
                  <a:srgbClr val="FFFFFF"/>
                </a:solidFill>
              </a:rPr>
              <a:t>平台</a:t>
            </a:r>
            <a:r>
              <a:rPr lang="en-US" altLang="en-US" sz="4000" b="true">
                <a:solidFill>
                  <a:srgbClr val="FFFFFF"/>
                </a:solidFill>
              </a:rPr>
              <a:t> </a:t>
            </a:r>
            <a:r>
              <a:rPr lang="zh-CN" altLang="zh-CN" sz="4000" b="true">
                <a:solidFill>
                  <a:srgbClr val="FFFFFF"/>
                </a:solidFill>
              </a:rPr>
              <a:t>介绍</a:t>
            </a:r>
            <a:endParaRPr/>
          </a:p>
        </p:txBody>
      </p:sp>
      <p:sp>
        <p:nvSpPr>
          <p:cNvPr id="80" name="文本框 5"/>
          <p:cNvSpPr txBox="true"/>
          <p:nvPr/>
        </p:nvSpPr>
        <p:spPr>
          <a:xfrm rot="0" flipH="false" flipV="false">
            <a:off x="782320" y="1316295"/>
            <a:ext cx="5194300" cy="3321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zh-CN" sz="2800">
                <a:solidFill>
                  <a:srgbClr val="FFFFFF"/>
                </a:solidFill>
              </a:rPr>
              <a:t>目标成为：</a:t>
            </a:r>
            <a:endParaRPr/>
          </a:p>
          <a:p>
            <a:pPr lvl="0"/>
            <a:r>
              <a:rPr lang="en-US" altLang="en-US" sz="2800">
                <a:solidFill>
                  <a:srgbClr val="FFFFFF"/>
                </a:solidFill>
              </a:rPr>
              <a:t>Web2 + Web3 </a:t>
            </a:r>
            <a:r>
              <a:rPr lang="zh-CN" altLang="zh-CN" sz="2800">
                <a:solidFill>
                  <a:srgbClr val="FFFFFF"/>
                </a:solidFill>
              </a:rPr>
              <a:t>完美结合的平台</a:t>
            </a:r>
            <a:endParaRPr/>
          </a:p>
          <a:p>
            <a:pPr lvl="0"/>
            <a:r>
              <a:rPr lang="zh-CN" altLang="zh-CN" sz="2800">
                <a:solidFill>
                  <a:srgbClr val="FFFFFF"/>
                </a:solidFill>
              </a:rPr>
              <a:t>引导新人进入</a:t>
            </a:r>
            <a:r>
              <a:rPr lang="en-US" altLang="en-US" sz="2800">
                <a:solidFill>
                  <a:srgbClr val="FFFFFF"/>
                </a:solidFill>
              </a:rPr>
              <a:t> Web3</a:t>
            </a:r>
            <a:r>
              <a:rPr lang="en-US" altLang="en-US" sz="2800">
                <a:solidFill>
                  <a:srgbClr val="FFFFFF"/>
                </a:solidFill>
              </a:rPr>
              <a:t> </a:t>
            </a:r>
            <a:r>
              <a:rPr lang="zh-CN" altLang="zh-CN" sz="2800">
                <a:solidFill>
                  <a:srgbClr val="FFFFFF"/>
                </a:solidFill>
              </a:rPr>
              <a:t>世界</a:t>
            </a:r>
            <a:endParaRPr/>
          </a:p>
          <a:p>
            <a:pPr lvl="0"/>
            <a:r>
              <a:rPr lang="zh-CN" altLang="zh-CN" sz="2800">
                <a:solidFill>
                  <a:srgbClr val="FFFFFF"/>
                </a:solidFill>
              </a:rPr>
              <a:t>给开发者学习成长</a:t>
            </a:r>
            <a:endParaRPr/>
          </a:p>
          <a:p>
            <a:pPr lvl="0"/>
            <a:r>
              <a:rPr lang="zh-CN" altLang="zh-CN" sz="2800">
                <a:solidFill>
                  <a:srgbClr val="FFFFFF"/>
                </a:solidFill>
              </a:rPr>
              <a:t>解决</a:t>
            </a:r>
            <a:r>
              <a:rPr lang="en-US" altLang="en-US" sz="2800">
                <a:solidFill>
                  <a:srgbClr val="FFFFFF"/>
                </a:solidFill>
              </a:rPr>
              <a:t>Web3</a:t>
            </a:r>
            <a:r>
              <a:rPr lang="zh-CN" altLang="zh-CN" sz="2800">
                <a:solidFill>
                  <a:srgbClr val="FFFFFF"/>
                </a:solidFill>
              </a:rPr>
              <a:t>项目方的问题</a:t>
            </a:r>
            <a:endParaRPr/>
          </a:p>
          <a:p>
            <a:pPr lvl="0"/>
            <a:r>
              <a:rPr lang="zh-CN" altLang="zh-CN" sz="2800">
                <a:solidFill>
                  <a:srgbClr val="FFFFFF"/>
                </a:solidFill>
              </a:rPr>
              <a:t>不局限于中文地区</a:t>
            </a:r>
            <a:endParaRPr/>
          </a:p>
          <a:p>
            <a:pPr lvl="0"/>
            <a:r>
              <a:rPr lang="zh-CN" altLang="zh-CN" sz="2800">
                <a:solidFill>
                  <a:srgbClr val="FFFFFF"/>
                </a:solidFill>
              </a:rPr>
              <a:t>未来有更多的计划</a:t>
            </a:r>
            <a:endParaRPr/>
          </a:p>
          <a:p>
            <a:pPr lvl="0"/>
            <a:endParaRPr lang="en-US" altLang="en-US"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>
  <p:cSld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文本框 1"/>
          <p:cNvSpPr txBox="true"/>
          <p:nvPr/>
        </p:nvSpPr>
        <p:spPr>
          <a:xfrm>
            <a:off x="782320" y="731520"/>
            <a:ext cx="1397000" cy="5778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/>
            <a:r>
              <a:rPr lang="zh-CN" altLang="zh-CN" sz="3200" b="true">
                <a:solidFill>
                  <a:srgbClr val="FFFFFF"/>
                </a:solidFill>
              </a:rPr>
              <a:t>路线图</a:t>
            </a:r>
            <a:endParaRPr/>
          </a:p>
        </p:txBody>
      </p:sp>
      <p:sp>
        <p:nvSpPr>
          <p:cNvPr id="83" name="文本框 2"/>
          <p:cNvSpPr txBox="true"/>
          <p:nvPr/>
        </p:nvSpPr>
        <p:spPr>
          <a:xfrm>
            <a:off x="782320" y="1316295"/>
            <a:ext cx="990600" cy="330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/>
            <a:r>
              <a:rPr lang="zh-CN" altLang="zh-CN" sz="1600">
                <a:solidFill>
                  <a:srgbClr val="FFFFFF"/>
                </a:solidFill>
              </a:rPr>
              <a:t>发展路线</a:t>
            </a:r>
            <a:endParaRPr/>
          </a:p>
        </p:txBody>
      </p:sp>
      <p:sp>
        <p:nvSpPr>
          <p:cNvPr id="84" name="矩形 3"/>
          <p:cNvSpPr/>
          <p:nvPr/>
        </p:nvSpPr>
        <p:spPr>
          <a:xfrm>
            <a:off x="874712" y="2326641"/>
            <a:ext cx="2442169" cy="2976879"/>
          </a:xfrm>
          <a:prstGeom prst="rect">
            <a:avLst/>
          </a:prstGeom>
          <a:solidFill>
            <a:srgbClr val="284B84"/>
          </a:solidFill>
          <a:ln>
            <a:noFill/>
          </a:ln>
        </p:spPr>
        <p:txBody>
          <a:bodyPr anchor="ctr"/>
          <a:lstStyle/>
          <a:p>
            <a:pPr lvl="0" algn="ctr"/>
            <a:r>
              <a:rPr lang="zh-CN" altLang="zh-CN">
                <a:solidFill>
                  <a:srgbClr val="FFFFFF"/>
                </a:solidFill>
              </a:rPr>
              <a:t>搭建基础平台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完善专业课程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吸收优质讲师</a:t>
            </a:r>
            <a:endParaRPr/>
          </a:p>
        </p:txBody>
      </p:sp>
      <p:sp>
        <p:nvSpPr>
          <p:cNvPr id="85" name="矩形 4"/>
          <p:cNvSpPr/>
          <p:nvPr/>
        </p:nvSpPr>
        <p:spPr>
          <a:xfrm>
            <a:off x="3485357" y="1656081"/>
            <a:ext cx="2442169" cy="2976879"/>
          </a:xfrm>
          <a:prstGeom prst="rect">
            <a:avLst/>
          </a:prstGeom>
          <a:solidFill>
            <a:srgbClr val="15A0FF"/>
          </a:solidFill>
          <a:ln>
            <a:noFill/>
          </a:ln>
        </p:spPr>
        <p:txBody>
          <a:bodyPr anchor="ctr"/>
          <a:lstStyle/>
          <a:p>
            <a:pPr lvl="0" algn="ctr"/>
            <a:r>
              <a:rPr lang="zh-CN" altLang="zh-CN">
                <a:solidFill>
                  <a:srgbClr val="FFFFFF"/>
                </a:solidFill>
              </a:rPr>
              <a:t>对外输出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商谈赞助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输出深度内容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与优秀平台合作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与优秀开发者合作</a:t>
            </a:r>
            <a:endParaRPr/>
          </a:p>
          <a:p>
            <a:pPr lvl="0" algn="ctr"/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86" name="矩形 5"/>
          <p:cNvSpPr/>
          <p:nvPr/>
        </p:nvSpPr>
        <p:spPr>
          <a:xfrm>
            <a:off x="6152159" y="2326641"/>
            <a:ext cx="2442169" cy="2976879"/>
          </a:xfrm>
          <a:prstGeom prst="rect">
            <a:avLst/>
          </a:prstGeom>
          <a:solidFill>
            <a:srgbClr val="284B84"/>
          </a:solidFill>
          <a:ln>
            <a:noFill/>
          </a:ln>
        </p:spPr>
        <p:txBody>
          <a:bodyPr anchor="ctr"/>
          <a:lstStyle/>
          <a:p>
            <a:pPr lvl="0" algn="ctr"/>
            <a:r>
              <a:rPr lang="zh-CN" altLang="zh-CN">
                <a:solidFill>
                  <a:srgbClr val="FFFFFF"/>
                </a:solidFill>
              </a:rPr>
              <a:t>搭建多媒体平台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举办教育活动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孵化项目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串联项目方和开发者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开发、引进项目工具</a:t>
            </a:r>
            <a:endParaRPr/>
          </a:p>
          <a:p>
            <a:pPr lvl="0" algn="ctr"/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87" name="矩形 6"/>
          <p:cNvSpPr/>
          <p:nvPr/>
        </p:nvSpPr>
        <p:spPr>
          <a:xfrm>
            <a:off x="8808999" y="1656081"/>
            <a:ext cx="2442169" cy="2976879"/>
          </a:xfrm>
          <a:prstGeom prst="rect">
            <a:avLst/>
          </a:prstGeom>
          <a:solidFill>
            <a:srgbClr val="15A0FF"/>
          </a:solidFill>
          <a:ln>
            <a:noFill/>
          </a:ln>
        </p:spPr>
        <p:txBody>
          <a:bodyPr anchor="ctr"/>
          <a:lstStyle/>
          <a:p>
            <a:pPr lvl="0" algn="ctr"/>
            <a:r>
              <a:rPr lang="zh-CN" altLang="zh-CN">
                <a:solidFill>
                  <a:srgbClr val="FFFFFF"/>
                </a:solidFill>
              </a:rPr>
              <a:t>开发</a:t>
            </a:r>
            <a:r>
              <a:rPr lang="en-US" altLang="en-US">
                <a:solidFill>
                  <a:srgbClr val="FFFFFF"/>
                </a:solidFill>
              </a:rPr>
              <a:t> AI</a:t>
            </a:r>
            <a:r>
              <a:rPr lang="en-US" altLang="en-US">
                <a:solidFill>
                  <a:srgbClr val="FFFFFF"/>
                </a:solidFill>
              </a:rPr>
              <a:t> </a:t>
            </a:r>
            <a:r>
              <a:rPr lang="zh-CN" altLang="zh-CN">
                <a:solidFill>
                  <a:srgbClr val="FFFFFF"/>
                </a:solidFill>
              </a:rPr>
              <a:t>工具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开发意图工具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平台扩建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延伸安全领域</a:t>
            </a:r>
            <a:endParaRPr/>
          </a:p>
          <a:p>
            <a:pPr lvl="0" algn="ctr"/>
            <a:r>
              <a:rPr lang="zh-CN" altLang="zh-CN">
                <a:solidFill>
                  <a:srgbClr val="FFFFFF"/>
                </a:solidFill>
              </a:rPr>
              <a:t>回馈行业</a:t>
            </a:r>
            <a:endParaRPr/>
          </a:p>
          <a:p>
            <a:pPr lvl="0" algn="ctr"/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88" name="文本框 7"/>
          <p:cNvSpPr txBox="true"/>
          <p:nvPr/>
        </p:nvSpPr>
        <p:spPr>
          <a:xfrm>
            <a:off x="1829096" y="5822746"/>
            <a:ext cx="539750" cy="2984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/>
            <a:r>
              <a:rPr lang="zh-CN" altLang="zh-CN" sz="1400">
                <a:solidFill>
                  <a:srgbClr val="FFFFFF"/>
                </a:solidFill>
              </a:rPr>
              <a:t>起步</a:t>
            </a:r>
            <a:endParaRPr/>
          </a:p>
        </p:txBody>
      </p:sp>
      <p:sp>
        <p:nvSpPr>
          <p:cNvPr id="89" name="文本框 8"/>
          <p:cNvSpPr txBox="true"/>
          <p:nvPr/>
        </p:nvSpPr>
        <p:spPr>
          <a:xfrm>
            <a:off x="1549696" y="5442952"/>
            <a:ext cx="109220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/>
            <a:r>
              <a:rPr lang="zh-CN" altLang="zh-CN" b="true">
                <a:solidFill>
                  <a:srgbClr val="FFFFFF"/>
                </a:solidFill>
              </a:rPr>
              <a:t>第一阶段</a:t>
            </a:r>
            <a:endParaRPr/>
          </a:p>
        </p:txBody>
      </p:sp>
      <p:sp>
        <p:nvSpPr>
          <p:cNvPr id="90" name="文本框 12"/>
          <p:cNvSpPr txBox="true"/>
          <p:nvPr/>
        </p:nvSpPr>
        <p:spPr>
          <a:xfrm>
            <a:off x="4160341" y="4756613"/>
            <a:ext cx="109220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/>
            <a:r>
              <a:rPr lang="zh-CN" altLang="zh-CN" b="true">
                <a:solidFill>
                  <a:srgbClr val="FFFFFF"/>
                </a:solidFill>
              </a:rPr>
              <a:t>第二阶段</a:t>
            </a:r>
            <a:endParaRPr/>
          </a:p>
        </p:txBody>
      </p:sp>
      <p:sp>
        <p:nvSpPr>
          <p:cNvPr id="91" name="文本框 13"/>
          <p:cNvSpPr txBox="true"/>
          <p:nvPr/>
        </p:nvSpPr>
        <p:spPr>
          <a:xfrm>
            <a:off x="7106543" y="5822746"/>
            <a:ext cx="533400" cy="2984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/>
            <a:r>
              <a:rPr lang="zh-CN" altLang="zh-CN" sz="1400">
                <a:solidFill>
                  <a:srgbClr val="FFFFFF"/>
                </a:solidFill>
              </a:rPr>
              <a:t>升级</a:t>
            </a:r>
            <a:endParaRPr/>
          </a:p>
        </p:txBody>
      </p:sp>
      <p:sp>
        <p:nvSpPr>
          <p:cNvPr id="92" name="文本框 14"/>
          <p:cNvSpPr txBox="true"/>
          <p:nvPr/>
        </p:nvSpPr>
        <p:spPr>
          <a:xfrm>
            <a:off x="6827143" y="5442952"/>
            <a:ext cx="109220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/>
            <a:r>
              <a:rPr lang="zh-CN" altLang="zh-CN" b="true">
                <a:solidFill>
                  <a:srgbClr val="FFFFFF"/>
                </a:solidFill>
              </a:rPr>
              <a:t>第三阶段</a:t>
            </a:r>
            <a:endParaRPr/>
          </a:p>
        </p:txBody>
      </p:sp>
      <p:sp>
        <p:nvSpPr>
          <p:cNvPr id="93" name="文本框 15"/>
          <p:cNvSpPr txBox="true"/>
          <p:nvPr/>
        </p:nvSpPr>
        <p:spPr>
          <a:xfrm>
            <a:off x="9763383" y="5136407"/>
            <a:ext cx="533400" cy="2984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/>
            <a:r>
              <a:rPr lang="zh-CN" altLang="zh-CN" sz="1400">
                <a:solidFill>
                  <a:srgbClr val="FFFFFF"/>
                </a:solidFill>
              </a:rPr>
              <a:t>进化</a:t>
            </a:r>
            <a:endParaRPr/>
          </a:p>
        </p:txBody>
      </p:sp>
      <p:sp>
        <p:nvSpPr>
          <p:cNvPr id="94" name="文本框 16"/>
          <p:cNvSpPr txBox="true"/>
          <p:nvPr/>
        </p:nvSpPr>
        <p:spPr>
          <a:xfrm>
            <a:off x="9483983" y="4756613"/>
            <a:ext cx="109220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/>
            <a:r>
              <a:rPr lang="zh-CN" altLang="zh-CN" b="true">
                <a:solidFill>
                  <a:srgbClr val="FFFFFF"/>
                </a:solidFill>
              </a:rPr>
              <a:t>第四阶段</a:t>
            </a:r>
            <a:endParaRPr/>
          </a:p>
        </p:txBody>
      </p:sp>
      <p:sp>
        <p:nvSpPr>
          <p:cNvPr id="95" name="文本框 7"/>
          <p:cNvSpPr txBox="true"/>
          <p:nvPr/>
        </p:nvSpPr>
        <p:spPr>
          <a:xfrm rot="0" flipH="false" flipV="false">
            <a:off x="4439742" y="5154295"/>
            <a:ext cx="533400" cy="2984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/>
            <a:r>
              <a:rPr lang="zh-CN" altLang="zh-CN" sz="1400">
                <a:solidFill>
                  <a:srgbClr val="FFFFFF"/>
                </a:solidFill>
              </a:rPr>
              <a:t>完善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文本框 1"/>
          <p:cNvSpPr txBox="true"/>
          <p:nvPr/>
        </p:nvSpPr>
        <p:spPr>
          <a:xfrm>
            <a:off x="782320" y="731520"/>
            <a:ext cx="1803400" cy="5778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/>
            <a:r>
              <a:rPr lang="zh-CN" altLang="zh-CN" sz="3200" b="true">
                <a:solidFill>
                  <a:srgbClr val="FFFFFF"/>
                </a:solidFill>
              </a:rPr>
              <a:t>项目展示</a:t>
            </a:r>
            <a:endParaRPr/>
          </a:p>
        </p:txBody>
      </p:sp>
      <p:sp>
        <p:nvSpPr>
          <p:cNvPr id="98" name="文本框 2"/>
          <p:cNvSpPr txBox="true"/>
          <p:nvPr/>
        </p:nvSpPr>
        <p:spPr>
          <a:xfrm>
            <a:off x="782320" y="1316295"/>
            <a:ext cx="1403350" cy="330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/>
            <a:r>
              <a:rPr lang="zh-CN" altLang="zh-CN" sz="1600">
                <a:solidFill>
                  <a:srgbClr val="FFFFFF"/>
                </a:solidFill>
              </a:rPr>
              <a:t>页面功能展示</a:t>
            </a:r>
            <a:endParaRPr/>
          </a:p>
        </p:txBody>
      </p:sp>
      <p:sp>
        <p:nvSpPr>
          <p:cNvPr id="99" name="任意多边形: 形状 3"/>
          <p:cNvSpPr/>
          <p:nvPr/>
        </p:nvSpPr>
        <p:spPr>
          <a:xfrm>
            <a:off x="-34724" y="2511706"/>
            <a:ext cx="3715473" cy="2002421"/>
          </a:xfrm>
          <a:custGeom>
            <a:rect l="l" t="t" r="r" b="b"/>
            <a:pathLst>
              <a:path w="3715473" h="2002421">
                <a:moveTo>
                  <a:pt x="0" y="914400"/>
                </a:moveTo>
                <a:lnTo>
                  <a:pt x="1643605" y="914400"/>
                </a:lnTo>
                <a:lnTo>
                  <a:pt x="1747777" y="544010"/>
                </a:lnTo>
                <a:lnTo>
                  <a:pt x="1944547" y="1608881"/>
                </a:lnTo>
                <a:lnTo>
                  <a:pt x="2095018" y="960699"/>
                </a:lnTo>
                <a:lnTo>
                  <a:pt x="2257063" y="1365813"/>
                </a:lnTo>
                <a:lnTo>
                  <a:pt x="2546430" y="0"/>
                </a:lnTo>
                <a:lnTo>
                  <a:pt x="2824223" y="2002421"/>
                </a:lnTo>
                <a:lnTo>
                  <a:pt x="3078866" y="914400"/>
                </a:lnTo>
                <a:lnTo>
                  <a:pt x="3715473" y="914400"/>
                </a:lnTo>
              </a:path>
            </a:pathLst>
          </a:custGeom>
          <a:noFill/>
          <a:ln w="12700">
            <a:solidFill>
              <a:srgbClr val="15A0FF"/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100" name="任意多边形: 形状 4"/>
          <p:cNvSpPr/>
          <p:nvPr/>
        </p:nvSpPr>
        <p:spPr>
          <a:xfrm flipH="true">
            <a:off x="8476527" y="2511706"/>
            <a:ext cx="3715473" cy="2002421"/>
          </a:xfrm>
          <a:custGeom>
            <a:rect l="l" t="t" r="r" b="b"/>
            <a:pathLst>
              <a:path w="3715473" h="2002421">
                <a:moveTo>
                  <a:pt x="0" y="914400"/>
                </a:moveTo>
                <a:lnTo>
                  <a:pt x="1643605" y="914400"/>
                </a:lnTo>
                <a:lnTo>
                  <a:pt x="1747777" y="544010"/>
                </a:lnTo>
                <a:lnTo>
                  <a:pt x="1944547" y="1608881"/>
                </a:lnTo>
                <a:lnTo>
                  <a:pt x="2095018" y="960699"/>
                </a:lnTo>
                <a:lnTo>
                  <a:pt x="2257063" y="1365813"/>
                </a:lnTo>
                <a:lnTo>
                  <a:pt x="2546430" y="0"/>
                </a:lnTo>
                <a:lnTo>
                  <a:pt x="2824223" y="2002421"/>
                </a:lnTo>
                <a:lnTo>
                  <a:pt x="3078866" y="914400"/>
                </a:lnTo>
                <a:lnTo>
                  <a:pt x="3715473" y="914400"/>
                </a:lnTo>
              </a:path>
            </a:pathLst>
          </a:custGeom>
          <a:noFill/>
          <a:ln w="12700">
            <a:solidFill>
              <a:srgbClr val="15A0FF"/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101" name=""/>
          <p:cNvPicPr>
            <a:picLocks noChangeAspect="true"/>
          </p:cNvPicPr>
          <p:nvPr/>
        </p:nvPicPr>
        <p:blipFill>
          <a:blip r:embed="rId1"/>
          <a:stretch/>
        </p:blipFill>
        <p:spPr>
          <a:xfrm rot="0" flipH="false" flipV="false">
            <a:off x="50800" y="2161966"/>
            <a:ext cx="3587895" cy="2638697"/>
          </a:xfrm>
          <a:prstGeom prst="rect">
            <a:avLst/>
          </a:prstGeom>
        </p:spPr>
      </p:pic>
      <p:pic>
        <p:nvPicPr>
          <p:cNvPr id="102" name=""/>
          <p:cNvPicPr>
            <a:picLocks noChangeAspect="true"/>
          </p:cNvPicPr>
          <p:nvPr/>
        </p:nvPicPr>
        <p:blipFill>
          <a:blip r:embed="rId2"/>
          <a:stretch/>
        </p:blipFill>
        <p:spPr>
          <a:xfrm rot="0" flipH="false" flipV="false">
            <a:off x="3638695" y="843344"/>
            <a:ext cx="4524700" cy="2403747"/>
          </a:xfrm>
          <a:prstGeom prst="rect">
            <a:avLst/>
          </a:prstGeom>
        </p:spPr>
      </p:pic>
      <p:pic>
        <p:nvPicPr>
          <p:cNvPr id="103" name=""/>
          <p:cNvPicPr>
            <a:picLocks noChangeAspect="true"/>
          </p:cNvPicPr>
          <p:nvPr/>
        </p:nvPicPr>
        <p:blipFill>
          <a:blip r:embed="rId3"/>
          <a:stretch/>
        </p:blipFill>
        <p:spPr>
          <a:xfrm rot="0" flipH="false" flipV="false">
            <a:off x="3680749" y="3481315"/>
            <a:ext cx="3707493" cy="2656114"/>
          </a:xfrm>
          <a:prstGeom prst="rect">
            <a:avLst/>
          </a:prstGeom>
        </p:spPr>
      </p:pic>
      <p:pic>
        <p:nvPicPr>
          <p:cNvPr id="104" name=""/>
          <p:cNvPicPr>
            <a:picLocks noChangeAspect="true"/>
          </p:cNvPicPr>
          <p:nvPr/>
        </p:nvPicPr>
        <p:blipFill>
          <a:blip r:embed="rId4"/>
          <a:stretch/>
        </p:blipFill>
        <p:spPr>
          <a:xfrm rot="0" flipH="false" flipV="false">
            <a:off x="7633154" y="3481315"/>
            <a:ext cx="3630930" cy="2743200"/>
          </a:xfrm>
          <a:prstGeom prst="rect">
            <a:avLst/>
          </a:prstGeom>
        </p:spPr>
      </p:pic>
      <p:pic>
        <p:nvPicPr>
          <p:cNvPr id="105" name=""/>
          <p:cNvPicPr>
            <a:picLocks noChangeAspect="true"/>
          </p:cNvPicPr>
          <p:nvPr/>
        </p:nvPicPr>
        <p:blipFill>
          <a:blip r:embed="rId5"/>
          <a:stretch/>
        </p:blipFill>
        <p:spPr>
          <a:xfrm rot="0" flipH="false" flipV="false">
            <a:off x="8268987" y="620486"/>
            <a:ext cx="3542830" cy="272578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c="http://schemas.openxmlformats.org/drawingml/2006/chart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F3F5F7"/>
                </a:solidFill>
              </a:rPr>
              <a:t>上线一周后数据</a:t>
            </a:r>
            <a:endParaRPr lang="zh-CN" altLang="zh-CN">
              <a:solidFill>
                <a:srgbClr val="F3F5F7"/>
              </a:solidFill>
            </a:endParaRPr>
          </a:p>
        </p:txBody>
      </p:sp>
      <p:graphicFrame>
        <p:nvGraphicFramePr>
          <p:cNvPr id="108" name="108"/>
          <p:cNvGraphicFramePr/>
          <p:nvPr/>
        </p:nvGraphicFramePr>
        <p:xfrm rot="0" flipH="false" flipV="false">
          <a:off x="1108891" y="1825625"/>
          <a:ext cx="9321800" cy="4311650"/>
        </p:xfrm>
        <a:graphic>
          <a:graphicData uri="http://schemas.openxmlformats.org/drawingml/2006/chart">
            <c:chart r:id="rId0"/>
          </a:graphicData>
        </a:graphic>
      </p:graphicFrame>
      <p:pic>
        <p:nvPicPr>
          <p:cNvPr id="109" name=""/>
          <p:cNvPicPr>
            <a:picLocks noChangeAspect="true"/>
          </p:cNvPicPr>
          <p:nvPr/>
        </p:nvPicPr>
        <p:blipFill>
          <a:blip r:embed="rId2"/>
          <a:stretch/>
        </p:blipFill>
        <p:spPr>
          <a:xfrm rot="0" flipH="false" flipV="false">
            <a:off x="8206013" y="110853"/>
            <a:ext cx="3630751" cy="195373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/>
          </a:bodyPr>
          <a:lstStyle/>
          <a:p>
            <a:pPr lvl="0">
              <a:buNone/>
            </a:pPr>
            <a:r>
              <a:rPr lang="zh-CN" sz="3200" b="true">
                <a:solidFill>
                  <a:srgbClr val="FFFFFF">
                    <a:alpha val="100000"/>
                  </a:srgbClr>
                </a:solidFill>
              </a:rPr>
              <a:t>获得合作</a:t>
            </a:r>
            <a:endParaRPr/>
          </a:p>
        </p:txBody>
      </p:sp>
      <p:pic>
        <p:nvPicPr>
          <p:cNvPr id="112" name="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 rot="0" flipH="false" flipV="false">
            <a:off x="5232535" y="3732355"/>
            <a:ext cx="6455198" cy="1021341"/>
          </a:xfrm>
          <a:prstGeom prst="rect"/>
        </p:spPr>
      </p:pic>
      <p:sp>
        <p:nvSpPr>
          <p:cNvPr id="113" name=""/>
          <p:cNvSpPr txBox="true"/>
          <p:nvPr/>
        </p:nvSpPr>
        <p:spPr>
          <a:xfrm rot="0" flipH="false" flipV="false">
            <a:off x="979714" y="2218765"/>
            <a:ext cx="6680200" cy="1066800"/>
          </a:xfrm>
          <a:prstGeom prst="rect">
            <a:avLst/>
          </a:prstGeom>
          <a:ln w="12700">
            <a:prstDash val="solid"/>
            <a:miter lim="800000"/>
          </a:ln>
        </p:spPr>
        <p:txBody>
          <a:bodyPr>
            <a:spAutoFit/>
          </a:bodyPr>
          <a:p>
            <a:pPr/>
            <a:r>
              <a:rPr lang="zh-CN" sz="3200">
                <a:solidFill>
                  <a:srgbClr val="FFFFFF">
                    <a:alpha val="100000"/>
                  </a:srgbClr>
                </a:solidFill>
              </a:rPr>
              <a:t>已和</a:t>
            </a:r>
            <a:r>
              <a:rPr lang="en-US" sz="3200">
                <a:solidFill>
                  <a:srgbClr val="FFFFFF">
                    <a:alpha val="100000"/>
                  </a:srgbClr>
                </a:solidFill>
              </a:rPr>
              <a:t> Chainbase </a:t>
            </a:r>
            <a:r>
              <a:rPr lang="zh-CN" sz="3200">
                <a:solidFill>
                  <a:srgbClr val="FFFFFF">
                    <a:alpha val="100000"/>
                  </a:srgbClr>
                </a:solidFill>
              </a:rPr>
              <a:t>达成合作</a:t>
            </a:r>
            <a:endParaRPr/>
          </a:p>
          <a:p>
            <a:pPr/>
            <a:r>
              <a:rPr lang="zh-CN" sz="3200">
                <a:solidFill>
                  <a:srgbClr val="FFFFFF">
                    <a:alpha val="100000"/>
                  </a:srgbClr>
                </a:solidFill>
              </a:rPr>
              <a:t>期待未来更多合作</a:t>
            </a:r>
            <a:endParaRPr/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>
  <p:cSld>
    <p:spTree>
      <p:nvGrpSpPr>
        <p:cNvPr id="1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文本框 1"/>
          <p:cNvSpPr txBox="true"/>
          <p:nvPr/>
        </p:nvSpPr>
        <p:spPr>
          <a:xfrm>
            <a:off x="782320" y="731520"/>
            <a:ext cx="2209800" cy="5778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/>
            <a:r>
              <a:rPr lang="zh-CN" altLang="zh-CN" sz="3200" b="true">
                <a:solidFill>
                  <a:srgbClr val="FFFFFF"/>
                </a:solidFill>
              </a:rPr>
              <a:t>我们的优势</a:t>
            </a:r>
            <a:endParaRPr/>
          </a:p>
        </p:txBody>
      </p:sp>
      <p:sp>
        <p:nvSpPr>
          <p:cNvPr id="116" name="文本框 2"/>
          <p:cNvSpPr txBox="true"/>
          <p:nvPr/>
        </p:nvSpPr>
        <p:spPr>
          <a:xfrm>
            <a:off x="782320" y="1316295"/>
            <a:ext cx="1047750" cy="330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/>
            <a:r>
              <a:rPr lang="zh-CN" altLang="zh-CN" sz="1600">
                <a:solidFill>
                  <a:srgbClr val="FFFFFF"/>
                </a:solidFill>
              </a:rPr>
              <a:t>特点</a:t>
            </a:r>
            <a:r>
              <a:rPr lang="en-US" altLang="en-US" sz="1600">
                <a:solidFill>
                  <a:srgbClr val="FFFFFF"/>
                </a:solidFill>
              </a:rPr>
              <a:t> </a:t>
            </a:r>
            <a:r>
              <a:rPr lang="zh-CN" altLang="zh-CN" sz="1600">
                <a:solidFill>
                  <a:srgbClr val="FFFFFF"/>
                </a:solidFill>
              </a:rPr>
              <a:t>特长</a:t>
            </a:r>
            <a:endParaRPr/>
          </a:p>
        </p:txBody>
      </p:sp>
      <p:grpSp>
        <p:nvGrpSpPr>
          <p:cNvPr id="117" name="组合 83"/>
          <p:cNvGrpSpPr/>
          <p:nvPr/>
        </p:nvGrpSpPr>
        <p:grpSpPr>
          <a:xfrm>
            <a:off x="874713" y="2382421"/>
            <a:ext cx="2894388" cy="1209713"/>
            <a:chOff x="874713" y="2382421"/>
            <a:chExt cx="2894388" cy="1209713"/>
          </a:xfrm>
        </p:grpSpPr>
        <p:grpSp>
          <p:nvGrpSpPr>
            <p:cNvPr id="118" name="组合 82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119" name="组合 81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120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1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2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3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4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5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6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7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8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9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0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1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2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3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4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5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6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7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8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9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0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1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2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3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4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5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6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7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8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9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0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1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2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3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4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5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6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157" name="组合 80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158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9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0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1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2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3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4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5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6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7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8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9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0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1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2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3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4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5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6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7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8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9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0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1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2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3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4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5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6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7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8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9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90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91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92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93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94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195" name="星形: 五角 5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grpSp>
        <p:nvGrpSpPr>
          <p:cNvPr id="196" name="组合 84"/>
          <p:cNvGrpSpPr/>
          <p:nvPr/>
        </p:nvGrpSpPr>
        <p:grpSpPr>
          <a:xfrm>
            <a:off x="1344011" y="2602556"/>
            <a:ext cx="1955800" cy="760115"/>
            <a:chOff x="2667004" y="5100836"/>
            <a:chExt cx="1955800" cy="760115"/>
          </a:xfrm>
        </p:grpSpPr>
        <p:sp>
          <p:nvSpPr>
            <p:cNvPr id="197" name="文本框 85"/>
            <p:cNvSpPr txBox="true"/>
            <p:nvPr/>
          </p:nvSpPr>
          <p:spPr>
            <a:xfrm>
              <a:off x="3378188" y="5562501"/>
              <a:ext cx="533400" cy="2984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1400">
                  <a:solidFill>
                    <a:srgbClr val="FFFFFF"/>
                  </a:solidFill>
                </a:rPr>
                <a:t>经验</a:t>
              </a:r>
              <a:endParaRPr/>
            </a:p>
          </p:txBody>
        </p:sp>
        <p:sp>
          <p:nvSpPr>
            <p:cNvPr id="198" name="文本框 86"/>
            <p:cNvSpPr txBox="true"/>
            <p:nvPr/>
          </p:nvSpPr>
          <p:spPr>
            <a:xfrm>
              <a:off x="2667004" y="5100836"/>
              <a:ext cx="1955800" cy="3937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2000" b="true">
                  <a:solidFill>
                    <a:srgbClr val="FFFFFF"/>
                  </a:solidFill>
                </a:rPr>
                <a:t>丰富的链上经验</a:t>
              </a:r>
              <a:endParaRPr/>
            </a:p>
          </p:txBody>
        </p:sp>
      </p:grpSp>
      <p:grpSp>
        <p:nvGrpSpPr>
          <p:cNvPr id="199" name="组合 87"/>
          <p:cNvGrpSpPr/>
          <p:nvPr/>
        </p:nvGrpSpPr>
        <p:grpSpPr>
          <a:xfrm>
            <a:off x="4648806" y="2382421"/>
            <a:ext cx="2894388" cy="1209713"/>
            <a:chOff x="874713" y="2382421"/>
            <a:chExt cx="2894388" cy="1209713"/>
          </a:xfrm>
        </p:grpSpPr>
        <p:grpSp>
          <p:nvGrpSpPr>
            <p:cNvPr id="200" name="组合 88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201" name="组合 90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202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3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4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5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6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7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8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9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0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1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2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3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4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5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6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7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8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9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0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1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2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3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4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5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6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7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8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9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0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1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2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3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4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5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6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7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8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239" name="组合 91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240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1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2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3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4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5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6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7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8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9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0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1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2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3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4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5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6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7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8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9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0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1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2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3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4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5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6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7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8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9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70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71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72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73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74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75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76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277" name="星形: 五角 89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grpSp>
        <p:nvGrpSpPr>
          <p:cNvPr id="278" name="组合 166"/>
          <p:cNvGrpSpPr/>
          <p:nvPr/>
        </p:nvGrpSpPr>
        <p:grpSpPr>
          <a:xfrm>
            <a:off x="5127396" y="2602556"/>
            <a:ext cx="1937196" cy="760115"/>
            <a:chOff x="2676296" y="5100836"/>
            <a:chExt cx="1937196" cy="760115"/>
          </a:xfrm>
        </p:grpSpPr>
        <p:sp>
          <p:nvSpPr>
            <p:cNvPr id="279" name="文本框 167"/>
            <p:cNvSpPr txBox="true"/>
            <p:nvPr/>
          </p:nvSpPr>
          <p:spPr>
            <a:xfrm>
              <a:off x="3343492" y="5562501"/>
              <a:ext cx="603250" cy="2984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en-US" sz="1400">
                  <a:solidFill>
                    <a:srgbClr val="FFFFFF"/>
                  </a:solidFill>
                </a:rPr>
                <a:t>web2 </a:t>
              </a:r>
              <a:endParaRPr/>
            </a:p>
          </p:txBody>
        </p:sp>
        <p:sp>
          <p:nvSpPr>
            <p:cNvPr id="280" name="文本框 168"/>
            <p:cNvSpPr txBox="true"/>
            <p:nvPr/>
          </p:nvSpPr>
          <p:spPr>
            <a:xfrm>
              <a:off x="2676296" y="5100836"/>
              <a:ext cx="1937196" cy="3937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en-US" sz="2000" b="true">
                  <a:solidFill>
                    <a:srgbClr val="FFFFFF"/>
                  </a:solidFill>
                </a:rPr>
                <a:t>Web2 </a:t>
              </a:r>
              <a:r>
                <a:rPr lang="zh-CN" altLang="zh-CN" sz="2000" b="true">
                  <a:solidFill>
                    <a:srgbClr val="FFFFFF"/>
                  </a:solidFill>
                </a:rPr>
                <a:t>经验丰富</a:t>
              </a:r>
              <a:endParaRPr/>
            </a:p>
          </p:txBody>
        </p:sp>
      </p:grpSp>
      <p:grpSp>
        <p:nvGrpSpPr>
          <p:cNvPr id="281" name="组合 169"/>
          <p:cNvGrpSpPr/>
          <p:nvPr/>
        </p:nvGrpSpPr>
        <p:grpSpPr>
          <a:xfrm>
            <a:off x="8407592" y="2382421"/>
            <a:ext cx="2894388" cy="1209713"/>
            <a:chOff x="874713" y="2382421"/>
            <a:chExt cx="2894388" cy="1209713"/>
          </a:xfrm>
        </p:grpSpPr>
        <p:grpSp>
          <p:nvGrpSpPr>
            <p:cNvPr id="282" name="组合 170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283" name="组合 172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284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5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6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7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8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9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0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1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2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3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4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5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6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7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8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9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0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1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2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3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4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5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6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7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8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9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0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1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2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3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4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5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6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7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8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9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0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321" name="组合 173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322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3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4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5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6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7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8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9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0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1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2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3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4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5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6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7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8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9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0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1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2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3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4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5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6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7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8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9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0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1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2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3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4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5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6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7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8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359" name="星形: 五角 171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grpSp>
        <p:nvGrpSpPr>
          <p:cNvPr id="360" name="组合 248"/>
          <p:cNvGrpSpPr/>
          <p:nvPr/>
        </p:nvGrpSpPr>
        <p:grpSpPr>
          <a:xfrm>
            <a:off x="8850770" y="2602556"/>
            <a:ext cx="2007766" cy="760115"/>
            <a:chOff x="2640884" y="5100836"/>
            <a:chExt cx="2007766" cy="760115"/>
          </a:xfrm>
        </p:grpSpPr>
        <p:sp>
          <p:nvSpPr>
            <p:cNvPr id="361" name="文本框 249"/>
            <p:cNvSpPr txBox="true"/>
            <p:nvPr/>
          </p:nvSpPr>
          <p:spPr>
            <a:xfrm>
              <a:off x="3034142" y="5562501"/>
              <a:ext cx="1225550" cy="2984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en-US" sz="1400">
                  <a:solidFill>
                    <a:srgbClr val="FFFFFF"/>
                  </a:solidFill>
                </a:rPr>
                <a:t>Crypto native</a:t>
              </a:r>
              <a:endParaRPr/>
            </a:p>
          </p:txBody>
        </p:sp>
        <p:sp>
          <p:nvSpPr>
            <p:cNvPr id="362" name="文本框 250"/>
            <p:cNvSpPr txBox="true"/>
            <p:nvPr/>
          </p:nvSpPr>
          <p:spPr>
            <a:xfrm>
              <a:off x="2640884" y="5100836"/>
              <a:ext cx="2007766" cy="3937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en-US" sz="2000" b="true">
                  <a:solidFill>
                    <a:srgbClr val="FFFFFF"/>
                  </a:solidFill>
                </a:rPr>
                <a:t> Web3 </a:t>
              </a:r>
              <a:r>
                <a:rPr lang="zh-CN" altLang="zh-CN" sz="2000" b="true">
                  <a:solidFill>
                    <a:srgbClr val="FFFFFF"/>
                  </a:solidFill>
                </a:rPr>
                <a:t>经验丰富</a:t>
              </a:r>
              <a:endParaRPr/>
            </a:p>
          </p:txBody>
        </p:sp>
      </p:grpSp>
      <p:grpSp>
        <p:nvGrpSpPr>
          <p:cNvPr id="363" name="组合 251"/>
          <p:cNvGrpSpPr/>
          <p:nvPr/>
        </p:nvGrpSpPr>
        <p:grpSpPr>
          <a:xfrm>
            <a:off x="874713" y="4170581"/>
            <a:ext cx="2894388" cy="1209713"/>
            <a:chOff x="874713" y="2382421"/>
            <a:chExt cx="2894388" cy="1209713"/>
          </a:xfrm>
        </p:grpSpPr>
        <p:grpSp>
          <p:nvGrpSpPr>
            <p:cNvPr id="364" name="组合 252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365" name="组合 254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366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7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8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9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0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1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2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3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4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5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6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7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8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9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0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1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2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3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4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5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6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7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8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9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0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1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2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3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4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5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6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7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8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9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0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1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2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403" name="组合 255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404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5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6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7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8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9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0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1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2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3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4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5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6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7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8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9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0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1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2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3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4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5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6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7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8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9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0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1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2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3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4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5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6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7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8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9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0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441" name="星形: 五角 253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grpSp>
        <p:nvGrpSpPr>
          <p:cNvPr id="442" name="组合 330"/>
          <p:cNvGrpSpPr/>
          <p:nvPr/>
        </p:nvGrpSpPr>
        <p:grpSpPr>
          <a:xfrm>
            <a:off x="1470998" y="4390716"/>
            <a:ext cx="1701800" cy="760115"/>
            <a:chOff x="2793991" y="5100836"/>
            <a:chExt cx="1701800" cy="760115"/>
          </a:xfrm>
        </p:grpSpPr>
        <p:sp>
          <p:nvSpPr>
            <p:cNvPr id="443" name="文本框 331"/>
            <p:cNvSpPr txBox="true"/>
            <p:nvPr/>
          </p:nvSpPr>
          <p:spPr>
            <a:xfrm>
              <a:off x="3378188" y="5562501"/>
              <a:ext cx="533400" cy="2984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1400">
                  <a:solidFill>
                    <a:srgbClr val="FFFFFF"/>
                  </a:solidFill>
                </a:rPr>
                <a:t>中文</a:t>
              </a:r>
              <a:endParaRPr/>
            </a:p>
          </p:txBody>
        </p:sp>
        <p:sp>
          <p:nvSpPr>
            <p:cNvPr id="444" name="文本框 332"/>
            <p:cNvSpPr txBox="true"/>
            <p:nvPr/>
          </p:nvSpPr>
          <p:spPr>
            <a:xfrm>
              <a:off x="2793991" y="5100836"/>
              <a:ext cx="1701800" cy="3937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2000" b="true">
                  <a:solidFill>
                    <a:srgbClr val="FFFFFF"/>
                  </a:solidFill>
                </a:rPr>
                <a:t>中文区扎根深</a:t>
              </a:r>
              <a:endParaRPr/>
            </a:p>
          </p:txBody>
        </p:sp>
      </p:grpSp>
      <p:grpSp>
        <p:nvGrpSpPr>
          <p:cNvPr id="445" name="组合 333"/>
          <p:cNvGrpSpPr/>
          <p:nvPr/>
        </p:nvGrpSpPr>
        <p:grpSpPr>
          <a:xfrm>
            <a:off x="4648806" y="4170581"/>
            <a:ext cx="2894388" cy="1209713"/>
            <a:chOff x="874713" y="2382421"/>
            <a:chExt cx="2894388" cy="1209713"/>
          </a:xfrm>
        </p:grpSpPr>
        <p:grpSp>
          <p:nvGrpSpPr>
            <p:cNvPr id="446" name="组合 334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447" name="组合 336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448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9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0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1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2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3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4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5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6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7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8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9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0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1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2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3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4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5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6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7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8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9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0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1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2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3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4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5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6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7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8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9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0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1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2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3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4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485" name="组合 337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486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7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8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9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0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1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2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3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4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5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6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7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8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9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0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1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2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3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4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5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6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7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8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9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0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1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2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3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4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5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6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7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8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9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0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1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2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523" name="星形: 五角 335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grpSp>
        <p:nvGrpSpPr>
          <p:cNvPr id="524" name="组合 412"/>
          <p:cNvGrpSpPr/>
          <p:nvPr/>
        </p:nvGrpSpPr>
        <p:grpSpPr>
          <a:xfrm>
            <a:off x="5244984" y="4390716"/>
            <a:ext cx="1701800" cy="760115"/>
            <a:chOff x="2793884" y="5100836"/>
            <a:chExt cx="1701800" cy="760115"/>
          </a:xfrm>
        </p:grpSpPr>
        <p:sp>
          <p:nvSpPr>
            <p:cNvPr id="525" name="文本框 413"/>
            <p:cNvSpPr txBox="true"/>
            <p:nvPr/>
          </p:nvSpPr>
          <p:spPr>
            <a:xfrm>
              <a:off x="3378188" y="5562501"/>
              <a:ext cx="533400" cy="2984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1400">
                  <a:solidFill>
                    <a:srgbClr val="FFFFFF"/>
                  </a:solidFill>
                </a:rPr>
                <a:t>社区</a:t>
              </a:r>
              <a:endParaRPr/>
            </a:p>
          </p:txBody>
        </p:sp>
        <p:sp>
          <p:nvSpPr>
            <p:cNvPr id="526" name="文本框 414"/>
            <p:cNvSpPr txBox="true"/>
            <p:nvPr/>
          </p:nvSpPr>
          <p:spPr>
            <a:xfrm>
              <a:off x="2793884" y="5100836"/>
              <a:ext cx="1701800" cy="3937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2000" b="true">
                  <a:solidFill>
                    <a:srgbClr val="FFFFFF"/>
                  </a:solidFill>
                </a:rPr>
                <a:t>社区知名度高</a:t>
              </a:r>
              <a:endParaRPr/>
            </a:p>
          </p:txBody>
        </p:sp>
      </p:grpSp>
      <p:grpSp>
        <p:nvGrpSpPr>
          <p:cNvPr id="527" name="组合 415"/>
          <p:cNvGrpSpPr/>
          <p:nvPr/>
        </p:nvGrpSpPr>
        <p:grpSpPr>
          <a:xfrm>
            <a:off x="8407592" y="4170581"/>
            <a:ext cx="2894388" cy="1209713"/>
            <a:chOff x="874713" y="2382421"/>
            <a:chExt cx="2894388" cy="1209713"/>
          </a:xfrm>
        </p:grpSpPr>
        <p:grpSp>
          <p:nvGrpSpPr>
            <p:cNvPr id="528" name="组合 416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529" name="组合 418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530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1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2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3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4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5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6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7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8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9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0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1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2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3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4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5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6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7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8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9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0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1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2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3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4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5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6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7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8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9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0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1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2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3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4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5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6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567" name="组合 419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568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9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0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1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2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3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4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5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6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7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8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9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0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1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2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3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4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5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6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7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8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9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90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91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92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93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94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95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96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97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98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99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600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601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602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603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604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605" name="星形: 五角 417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grpSp>
        <p:nvGrpSpPr>
          <p:cNvPr id="606" name="组合 494"/>
          <p:cNvGrpSpPr/>
          <p:nvPr/>
        </p:nvGrpSpPr>
        <p:grpSpPr>
          <a:xfrm>
            <a:off x="9003901" y="4390716"/>
            <a:ext cx="1701800" cy="760115"/>
            <a:chOff x="2794015" y="5100836"/>
            <a:chExt cx="1701800" cy="760115"/>
          </a:xfrm>
        </p:grpSpPr>
        <p:sp>
          <p:nvSpPr>
            <p:cNvPr id="607" name="文本框 495"/>
            <p:cNvSpPr txBox="true"/>
            <p:nvPr/>
          </p:nvSpPr>
          <p:spPr>
            <a:xfrm rot="0" flipH="false" flipV="false">
              <a:off x="3378188" y="5562501"/>
              <a:ext cx="533400" cy="2984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1400">
                  <a:solidFill>
                    <a:srgbClr val="FFFFFF"/>
                  </a:solidFill>
                </a:rPr>
                <a:t>产品</a:t>
              </a:r>
              <a:endParaRPr/>
            </a:p>
          </p:txBody>
        </p:sp>
        <p:sp>
          <p:nvSpPr>
            <p:cNvPr id="608" name="文本框 496"/>
            <p:cNvSpPr txBox="true"/>
            <p:nvPr/>
          </p:nvSpPr>
          <p:spPr>
            <a:xfrm>
              <a:off x="2794015" y="5100836"/>
              <a:ext cx="1701800" cy="3937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zh-CN" sz="2000" b="true">
                  <a:solidFill>
                    <a:srgbClr val="FFFFFF"/>
                  </a:solidFill>
                </a:rPr>
                <a:t>丰富产品经验</a:t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false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</a:theme>
</file>

<file path=docProps/app.xml><?xml version="1.0" encoding="utf-8"?>
<Properties xmlns:vt="http://schemas.openxmlformats.org/officeDocument/2006/docPropsVTypes" xmlns="http://schemas.openxmlformats.org/officeDocument/2006/extended-properties">
  <Application>Tencent office</Application>
</Properties>
</file>

<file path=docProps/core.xml><?xml version="1.0" encoding="utf-8"?>
<cp:coreProperties xmlns:xsi="http://www.w3.org/2001/XMLSchema-instance" xmlns:dcmitype="http://purl.org/dc/dcmitype/" xmlns:dcterms="http://purl.org/dc/terms/" xmlns:dc="http://purl.org/dc/elements/1.1/" xmlns:cp="http://schemas.openxmlformats.org/package/2006/metadata/core-properties">
  <dcterms:created xsi:type="dcterms:W3CDTF">2023-11-14T23:10:02Z</dcterms:created>
  <dcterms:modified xsi:type="dcterms:W3CDTF">2023-11-14T23:10:02Z</dcterms:modified>
</cp:coreProperties>
</file>